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4"/>
  </p:sldMasterIdLst>
  <p:notesMasterIdLst>
    <p:notesMasterId r:id="rId17"/>
  </p:notesMasterIdLst>
  <p:sldIdLst>
    <p:sldId id="277" r:id="rId5"/>
    <p:sldId id="399" r:id="rId6"/>
    <p:sldId id="402" r:id="rId7"/>
    <p:sldId id="400" r:id="rId8"/>
    <p:sldId id="411" r:id="rId9"/>
    <p:sldId id="404" r:id="rId10"/>
    <p:sldId id="410" r:id="rId11"/>
    <p:sldId id="353" r:id="rId12"/>
    <p:sldId id="405" r:id="rId13"/>
    <p:sldId id="412" r:id="rId14"/>
    <p:sldId id="403" r:id="rId15"/>
    <p:sldId id="271" r:id="rId16"/>
  </p:sldIdLst>
  <p:sldSz cx="12192000" cy="6858000"/>
  <p:notesSz cx="6858000" cy="9144000"/>
  <p:embeddedFontLst>
    <p:embeddedFont>
      <p:font typeface="Assistant" pitchFamily="2" charset="-79"/>
      <p:regular r:id="rId18"/>
      <p:bold r:id="rId19"/>
    </p:embeddedFon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Consolas" panose="020B0609020204030204" pitchFamily="49" charset="0"/>
      <p:regular r:id="rId24"/>
      <p:bold r:id="rId25"/>
      <p:italic r:id="rId26"/>
      <p:boldItalic r:id="rId27"/>
    </p:embeddedFont>
    <p:embeddedFont>
      <p:font typeface="Nunito" pitchFamily="2" charset="0"/>
      <p:regular r:id="rId28"/>
      <p:bold r:id="rId29"/>
      <p:italic r:id="rId30"/>
      <p:boldItalic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6635B48B-A1EE-4471-BF0E-0AED09D8A9FA}">
          <p14:sldIdLst>
            <p14:sldId id="277"/>
            <p14:sldId id="399"/>
            <p14:sldId id="402"/>
            <p14:sldId id="400"/>
            <p14:sldId id="411"/>
          </p14:sldIdLst>
        </p14:section>
        <p14:section name="Duqtools" id="{F2FF9B6F-3014-4458-A9A5-82712A99F565}">
          <p14:sldIdLst>
            <p14:sldId id="404"/>
            <p14:sldId id="410"/>
            <p14:sldId id="353"/>
          </p14:sldIdLst>
        </p14:section>
        <p14:section name="Live coding" id="{69D08C90-40A6-4AF2-8715-11EF9445B18B}">
          <p14:sldIdLst>
            <p14:sldId id="405"/>
            <p14:sldId id="412"/>
          </p14:sldIdLst>
        </p14:section>
        <p14:section name="duqtools extra" id="{9BBE76DD-88C6-4080-A37E-C6F4E4977935}">
          <p14:sldIdLst>
            <p14:sldId id="403"/>
            <p14:sldId id="27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D00EEC2-4217-03BA-EC5F-76A06510A558}" v="96" dt="2022-11-03T14:59:58.646"/>
    <p1510:client id="{907685B0-0DCC-EE57-29F6-6ED64386226A}" v="562" dt="2022-11-03T15:18:47.064"/>
    <p1510:client id="{AA5723F1-0A42-903B-384E-3B50805E350E}" v="3" dt="2022-11-03T08:39:33.392"/>
    <p1510:client id="{C4F5515A-C426-E1BA-5552-8CAEF926F4DC}" v="334" dt="2022-11-03T14:19:16.12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4" d="100"/>
          <a:sy n="114" d="100"/>
        </p:scale>
        <p:origin x="2554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customXml" Target="../customXml/item3.xml"/><Relationship Id="rId21" Type="http://schemas.openxmlformats.org/officeDocument/2006/relationships/font" Target="fonts/font4.fntdata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7.fntdata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36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tableStyles" Target="tableStyles.xml"/><Relationship Id="rId8" Type="http://schemas.openxmlformats.org/officeDocument/2006/relationships/slide" Target="slides/slide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6A14B44-17DC-441E-A745-5AAD9E7A157B}" type="doc">
      <dgm:prSet loTypeId="urn:microsoft.com/office/officeart/2005/8/layout/l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408F1F5-2A70-489F-9D44-999CA7E857DD}">
      <dgm:prSet phldrT="[Text]" phldr="0"/>
      <dgm:spPr/>
      <dgm:t>
        <a:bodyPr/>
        <a:lstStyle/>
        <a:p>
          <a:pPr rtl="0"/>
          <a:r>
            <a:rPr lang="en-US">
              <a:latin typeface="Nunito"/>
            </a:rPr>
            <a:t>Reduced order models need many runs</a:t>
          </a:r>
          <a:endParaRPr lang="en-US"/>
        </a:p>
      </dgm:t>
    </dgm:pt>
    <dgm:pt modelId="{01E6F146-3BF6-4FAF-9452-93255A60C3BF}" type="parTrans" cxnId="{7282AB21-B7A1-4DA7-BD48-FCB0EB839D2F}">
      <dgm:prSet/>
      <dgm:spPr/>
      <dgm:t>
        <a:bodyPr/>
        <a:lstStyle/>
        <a:p>
          <a:endParaRPr lang="en-US"/>
        </a:p>
      </dgm:t>
    </dgm:pt>
    <dgm:pt modelId="{061C0ACC-03A0-4FB7-8B03-01628D404721}" type="sibTrans" cxnId="{7282AB21-B7A1-4DA7-BD48-FCB0EB839D2F}">
      <dgm:prSet/>
      <dgm:spPr/>
      <dgm:t>
        <a:bodyPr/>
        <a:lstStyle/>
        <a:p>
          <a:endParaRPr lang="en-US"/>
        </a:p>
      </dgm:t>
    </dgm:pt>
    <dgm:pt modelId="{2BDEEDEE-838B-4C5B-B7C1-EAC7C10ADF77}">
      <dgm:prSet phldrT="[Text]" phldr="0"/>
      <dgm:spPr/>
      <dgm:t>
        <a:bodyPr/>
        <a:lstStyle/>
        <a:p>
          <a:pPr rtl="0"/>
          <a:r>
            <a:rPr lang="en-US">
              <a:latin typeface="Nunito"/>
            </a:rPr>
            <a:t>duqtools allows ensemble runs with hypercube sampling</a:t>
          </a:r>
          <a:endParaRPr lang="en-US"/>
        </a:p>
      </dgm:t>
    </dgm:pt>
    <dgm:pt modelId="{61CDB136-4072-4FC3-93DE-E122A132AB44}" type="parTrans" cxnId="{A643086B-1D85-499B-8994-86CCAB4B9235}">
      <dgm:prSet/>
      <dgm:spPr/>
      <dgm:t>
        <a:bodyPr/>
        <a:lstStyle/>
        <a:p>
          <a:endParaRPr lang="en-US"/>
        </a:p>
      </dgm:t>
    </dgm:pt>
    <dgm:pt modelId="{D3E996F3-F50F-406B-9364-BC1B19FD6BD8}" type="sibTrans" cxnId="{A643086B-1D85-499B-8994-86CCAB4B9235}">
      <dgm:prSet/>
      <dgm:spPr/>
      <dgm:t>
        <a:bodyPr/>
        <a:lstStyle/>
        <a:p>
          <a:endParaRPr lang="en-US"/>
        </a:p>
      </dgm:t>
    </dgm:pt>
    <dgm:pt modelId="{CF92A59C-6B7C-4CEB-8D8E-E8C19A479667}">
      <dgm:prSet phldrT="[Text]" phldr="0"/>
      <dgm:spPr/>
      <dgm:t>
        <a:bodyPr/>
        <a:lstStyle/>
        <a:p>
          <a:pPr rtl="0"/>
          <a:r>
            <a:rPr lang="en-US">
              <a:latin typeface="Nunito"/>
            </a:rPr>
            <a:t>Many outputs are difficult to inspect manually</a:t>
          </a:r>
          <a:endParaRPr lang="en-US"/>
        </a:p>
      </dgm:t>
    </dgm:pt>
    <dgm:pt modelId="{6193E808-C0FF-484A-991A-E1E585373691}" type="parTrans" cxnId="{C4DC4152-2FA7-40E8-A9E9-A721AAA8840C}">
      <dgm:prSet/>
      <dgm:spPr/>
      <dgm:t>
        <a:bodyPr/>
        <a:lstStyle/>
        <a:p>
          <a:endParaRPr lang="en-US"/>
        </a:p>
      </dgm:t>
    </dgm:pt>
    <dgm:pt modelId="{815BF776-ADB9-4C93-8EFA-C7CB053B14FE}" type="sibTrans" cxnId="{C4DC4152-2FA7-40E8-A9E9-A721AAA8840C}">
      <dgm:prSet/>
      <dgm:spPr/>
      <dgm:t>
        <a:bodyPr/>
        <a:lstStyle/>
        <a:p>
          <a:endParaRPr lang="en-US"/>
        </a:p>
      </dgm:t>
    </dgm:pt>
    <dgm:pt modelId="{6C23F4AB-6085-479B-AEB5-F63658CDA4A2}">
      <dgm:prSet phldr="0"/>
      <dgm:spPr/>
      <dgm:t>
        <a:bodyPr/>
        <a:lstStyle/>
        <a:p>
          <a:pPr rtl="0"/>
          <a:r>
            <a:rPr lang="en-US">
              <a:latin typeface="Nunito"/>
            </a:rPr>
            <a:t>duqtools can visualize and merge ensemble runs</a:t>
          </a:r>
        </a:p>
      </dgm:t>
    </dgm:pt>
    <dgm:pt modelId="{5479AA30-3A2F-4619-A822-C5FBC3099823}" type="parTrans" cxnId="{A426F1DB-BE18-4473-ABA1-57444C0F2E29}">
      <dgm:prSet/>
      <dgm:spPr/>
    </dgm:pt>
    <dgm:pt modelId="{88E0F398-CE5D-4DC9-839F-D6B32868CE6C}" type="sibTrans" cxnId="{A426F1DB-BE18-4473-ABA1-57444C0F2E29}">
      <dgm:prSet/>
      <dgm:spPr/>
    </dgm:pt>
    <dgm:pt modelId="{AE2DD245-878F-4E22-B97B-4148D7E4C343}" type="pres">
      <dgm:prSet presAssocID="{46A14B44-17DC-441E-A745-5AAD9E7A157B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9A3AA98B-2398-472D-832E-75C52DF3BD4D}" type="pres">
      <dgm:prSet presAssocID="{C408F1F5-2A70-489F-9D44-999CA7E857DD}" presName="horFlow" presStyleCnt="0"/>
      <dgm:spPr/>
    </dgm:pt>
    <dgm:pt modelId="{4BFBD983-FEA3-4117-8462-3A8420BC1CC6}" type="pres">
      <dgm:prSet presAssocID="{C408F1F5-2A70-489F-9D44-999CA7E857DD}" presName="bigChev" presStyleLbl="node1" presStyleIdx="0" presStyleCnt="2"/>
      <dgm:spPr/>
    </dgm:pt>
    <dgm:pt modelId="{D6436957-658D-4E1D-B7D0-79B38CB9434A}" type="pres">
      <dgm:prSet presAssocID="{61CDB136-4072-4FC3-93DE-E122A132AB44}" presName="parTrans" presStyleCnt="0"/>
      <dgm:spPr/>
    </dgm:pt>
    <dgm:pt modelId="{4168E369-C769-4321-B67F-B31EBD39DCF3}" type="pres">
      <dgm:prSet presAssocID="{2BDEEDEE-838B-4C5B-B7C1-EAC7C10ADF77}" presName="node" presStyleLbl="alignAccFollowNode1" presStyleIdx="0" presStyleCnt="2">
        <dgm:presLayoutVars>
          <dgm:bulletEnabled val="1"/>
        </dgm:presLayoutVars>
      </dgm:prSet>
      <dgm:spPr/>
    </dgm:pt>
    <dgm:pt modelId="{36B62BBA-34C5-415B-AC2D-73946906AA6C}" type="pres">
      <dgm:prSet presAssocID="{C408F1F5-2A70-489F-9D44-999CA7E857DD}" presName="vSp" presStyleCnt="0"/>
      <dgm:spPr/>
    </dgm:pt>
    <dgm:pt modelId="{537309C9-FBD5-46FB-ADC7-699AB01FD05F}" type="pres">
      <dgm:prSet presAssocID="{CF92A59C-6B7C-4CEB-8D8E-E8C19A479667}" presName="horFlow" presStyleCnt="0"/>
      <dgm:spPr/>
    </dgm:pt>
    <dgm:pt modelId="{0D647E72-06D6-4159-A209-9AC9A844EDD3}" type="pres">
      <dgm:prSet presAssocID="{CF92A59C-6B7C-4CEB-8D8E-E8C19A479667}" presName="bigChev" presStyleLbl="node1" presStyleIdx="1" presStyleCnt="2"/>
      <dgm:spPr/>
    </dgm:pt>
    <dgm:pt modelId="{29DCC4F8-2A59-4793-BA01-AFB593302498}" type="pres">
      <dgm:prSet presAssocID="{5479AA30-3A2F-4619-A822-C5FBC3099823}" presName="parTrans" presStyleCnt="0"/>
      <dgm:spPr/>
    </dgm:pt>
    <dgm:pt modelId="{A1A93378-79B0-4C5B-A0D8-C6B890D687CF}" type="pres">
      <dgm:prSet presAssocID="{6C23F4AB-6085-479B-AEB5-F63658CDA4A2}" presName="node" presStyleLbl="alignAccFollowNode1" presStyleIdx="1" presStyleCnt="2">
        <dgm:presLayoutVars>
          <dgm:bulletEnabled val="1"/>
        </dgm:presLayoutVars>
      </dgm:prSet>
      <dgm:spPr/>
    </dgm:pt>
  </dgm:ptLst>
  <dgm:cxnLst>
    <dgm:cxn modelId="{7282AB21-B7A1-4DA7-BD48-FCB0EB839D2F}" srcId="{46A14B44-17DC-441E-A745-5AAD9E7A157B}" destId="{C408F1F5-2A70-489F-9D44-999CA7E857DD}" srcOrd="0" destOrd="0" parTransId="{01E6F146-3BF6-4FAF-9452-93255A60C3BF}" sibTransId="{061C0ACC-03A0-4FB7-8B03-01628D404721}"/>
    <dgm:cxn modelId="{F562F528-245F-4268-A7EA-76953E86E06F}" type="presOf" srcId="{C408F1F5-2A70-489F-9D44-999CA7E857DD}" destId="{4BFBD983-FEA3-4117-8462-3A8420BC1CC6}" srcOrd="0" destOrd="0" presId="urn:microsoft.com/office/officeart/2005/8/layout/lProcess3"/>
    <dgm:cxn modelId="{A643086B-1D85-499B-8994-86CCAB4B9235}" srcId="{C408F1F5-2A70-489F-9D44-999CA7E857DD}" destId="{2BDEEDEE-838B-4C5B-B7C1-EAC7C10ADF77}" srcOrd="0" destOrd="0" parTransId="{61CDB136-4072-4FC3-93DE-E122A132AB44}" sibTransId="{D3E996F3-F50F-406B-9364-BC1B19FD6BD8}"/>
    <dgm:cxn modelId="{C4DC4152-2FA7-40E8-A9E9-A721AAA8840C}" srcId="{46A14B44-17DC-441E-A745-5AAD9E7A157B}" destId="{CF92A59C-6B7C-4CEB-8D8E-E8C19A479667}" srcOrd="1" destOrd="0" parTransId="{6193E808-C0FF-484A-991A-E1E585373691}" sibTransId="{815BF776-ADB9-4C93-8EFA-C7CB053B14FE}"/>
    <dgm:cxn modelId="{A426F1DB-BE18-4473-ABA1-57444C0F2E29}" srcId="{CF92A59C-6B7C-4CEB-8D8E-E8C19A479667}" destId="{6C23F4AB-6085-479B-AEB5-F63658CDA4A2}" srcOrd="0" destOrd="0" parTransId="{5479AA30-3A2F-4619-A822-C5FBC3099823}" sibTransId="{88E0F398-CE5D-4DC9-839F-D6B32868CE6C}"/>
    <dgm:cxn modelId="{F26064DE-0701-4C53-AEC5-159162B7A735}" type="presOf" srcId="{CF92A59C-6B7C-4CEB-8D8E-E8C19A479667}" destId="{0D647E72-06D6-4159-A209-9AC9A844EDD3}" srcOrd="0" destOrd="0" presId="urn:microsoft.com/office/officeart/2005/8/layout/lProcess3"/>
    <dgm:cxn modelId="{C5009CE3-9C6D-47F3-B635-685562E248D3}" type="presOf" srcId="{2BDEEDEE-838B-4C5B-B7C1-EAC7C10ADF77}" destId="{4168E369-C769-4321-B67F-B31EBD39DCF3}" srcOrd="0" destOrd="0" presId="urn:microsoft.com/office/officeart/2005/8/layout/lProcess3"/>
    <dgm:cxn modelId="{5328C7E7-A06E-4171-ADD2-5BA6AA9B9A6E}" type="presOf" srcId="{6C23F4AB-6085-479B-AEB5-F63658CDA4A2}" destId="{A1A93378-79B0-4C5B-A0D8-C6B890D687CF}" srcOrd="0" destOrd="0" presId="urn:microsoft.com/office/officeart/2005/8/layout/lProcess3"/>
    <dgm:cxn modelId="{BF8D6DEC-2A75-4C32-8E5A-4965CD317BC4}" type="presOf" srcId="{46A14B44-17DC-441E-A745-5AAD9E7A157B}" destId="{AE2DD245-878F-4E22-B97B-4148D7E4C343}" srcOrd="0" destOrd="0" presId="urn:microsoft.com/office/officeart/2005/8/layout/lProcess3"/>
    <dgm:cxn modelId="{E419BCEF-51D9-4A16-B982-C7211B66DAF5}" type="presParOf" srcId="{AE2DD245-878F-4E22-B97B-4148D7E4C343}" destId="{9A3AA98B-2398-472D-832E-75C52DF3BD4D}" srcOrd="0" destOrd="0" presId="urn:microsoft.com/office/officeart/2005/8/layout/lProcess3"/>
    <dgm:cxn modelId="{35FBC17B-D4AF-48DD-B494-7407737C6061}" type="presParOf" srcId="{9A3AA98B-2398-472D-832E-75C52DF3BD4D}" destId="{4BFBD983-FEA3-4117-8462-3A8420BC1CC6}" srcOrd="0" destOrd="0" presId="urn:microsoft.com/office/officeart/2005/8/layout/lProcess3"/>
    <dgm:cxn modelId="{2FD40F55-E409-4A7F-A8C4-4721052E0B16}" type="presParOf" srcId="{9A3AA98B-2398-472D-832E-75C52DF3BD4D}" destId="{D6436957-658D-4E1D-B7D0-79B38CB9434A}" srcOrd="1" destOrd="0" presId="urn:microsoft.com/office/officeart/2005/8/layout/lProcess3"/>
    <dgm:cxn modelId="{3C308E71-47DB-45C9-A077-48094E7B0ADB}" type="presParOf" srcId="{9A3AA98B-2398-472D-832E-75C52DF3BD4D}" destId="{4168E369-C769-4321-B67F-B31EBD39DCF3}" srcOrd="2" destOrd="0" presId="urn:microsoft.com/office/officeart/2005/8/layout/lProcess3"/>
    <dgm:cxn modelId="{D43846FF-D0CF-4541-B1C4-2560FA91E7E3}" type="presParOf" srcId="{AE2DD245-878F-4E22-B97B-4148D7E4C343}" destId="{36B62BBA-34C5-415B-AC2D-73946906AA6C}" srcOrd="1" destOrd="0" presId="urn:microsoft.com/office/officeart/2005/8/layout/lProcess3"/>
    <dgm:cxn modelId="{CC63770B-7673-4042-9518-A69104D108F5}" type="presParOf" srcId="{AE2DD245-878F-4E22-B97B-4148D7E4C343}" destId="{537309C9-FBD5-46FB-ADC7-699AB01FD05F}" srcOrd="2" destOrd="0" presId="urn:microsoft.com/office/officeart/2005/8/layout/lProcess3"/>
    <dgm:cxn modelId="{B9ACB5E1-62C8-459C-A397-0DCE21D383CB}" type="presParOf" srcId="{537309C9-FBD5-46FB-ADC7-699AB01FD05F}" destId="{0D647E72-06D6-4159-A209-9AC9A844EDD3}" srcOrd="0" destOrd="0" presId="urn:microsoft.com/office/officeart/2005/8/layout/lProcess3"/>
    <dgm:cxn modelId="{7BEFC62A-2E81-4686-B230-907FD3D297CE}" type="presParOf" srcId="{537309C9-FBD5-46FB-ADC7-699AB01FD05F}" destId="{29DCC4F8-2A59-4793-BA01-AFB593302498}" srcOrd="1" destOrd="0" presId="urn:microsoft.com/office/officeart/2005/8/layout/lProcess3"/>
    <dgm:cxn modelId="{9D7A66E6-4A8A-43D9-9F3C-CC0BD725CE8A}" type="presParOf" srcId="{537309C9-FBD5-46FB-ADC7-699AB01FD05F}" destId="{A1A93378-79B0-4C5B-A0D8-C6B890D687CF}" srcOrd="2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BFBD983-FEA3-4117-8462-3A8420BC1CC6}">
      <dsp:nvSpPr>
        <dsp:cNvPr id="0" name=""/>
        <dsp:cNvSpPr/>
      </dsp:nvSpPr>
      <dsp:spPr>
        <a:xfrm>
          <a:off x="937059" y="48"/>
          <a:ext cx="5083224" cy="203328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370" tIns="19685" rIns="0" bIns="19685" numCol="1" spcCol="1270" anchor="ctr" anchorCtr="0">
          <a:noAutofit/>
        </a:bodyPr>
        <a:lstStyle/>
        <a:p>
          <a:pPr marL="0" lvl="0" indent="0" algn="ctr" defTabSz="1377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>
              <a:latin typeface="Nunito"/>
            </a:rPr>
            <a:t>Reduced order models need many runs</a:t>
          </a:r>
          <a:endParaRPr lang="en-US" sz="3100" kern="1200"/>
        </a:p>
      </dsp:txBody>
      <dsp:txXfrm>
        <a:off x="1953704" y="48"/>
        <a:ext cx="3049935" cy="2033289"/>
      </dsp:txXfrm>
    </dsp:sp>
    <dsp:sp modelId="{4168E369-C769-4321-B67F-B31EBD39DCF3}">
      <dsp:nvSpPr>
        <dsp:cNvPr id="0" name=""/>
        <dsp:cNvSpPr/>
      </dsp:nvSpPr>
      <dsp:spPr>
        <a:xfrm>
          <a:off x="5359464" y="172878"/>
          <a:ext cx="4219076" cy="1687630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16510" rIns="0" bIns="16510" numCol="1" spcCol="1270" anchor="ctr" anchorCtr="0">
          <a:noAutofit/>
        </a:bodyPr>
        <a:lstStyle/>
        <a:p>
          <a:pPr marL="0" lvl="0" indent="0" algn="ctr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>
              <a:latin typeface="Nunito"/>
            </a:rPr>
            <a:t>duqtools allows ensemble runs with hypercube sampling</a:t>
          </a:r>
          <a:endParaRPr lang="en-US" sz="2600" kern="1200"/>
        </a:p>
      </dsp:txBody>
      <dsp:txXfrm>
        <a:off x="6203279" y="172878"/>
        <a:ext cx="2531446" cy="1687630"/>
      </dsp:txXfrm>
    </dsp:sp>
    <dsp:sp modelId="{0D647E72-06D6-4159-A209-9AC9A844EDD3}">
      <dsp:nvSpPr>
        <dsp:cNvPr id="0" name=""/>
        <dsp:cNvSpPr/>
      </dsp:nvSpPr>
      <dsp:spPr>
        <a:xfrm>
          <a:off x="937059" y="2317999"/>
          <a:ext cx="5083224" cy="203328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370" tIns="19685" rIns="0" bIns="19685" numCol="1" spcCol="1270" anchor="ctr" anchorCtr="0">
          <a:noAutofit/>
        </a:bodyPr>
        <a:lstStyle/>
        <a:p>
          <a:pPr marL="0" lvl="0" indent="0" algn="ctr" defTabSz="1377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>
              <a:latin typeface="Nunito"/>
            </a:rPr>
            <a:t>Many outputs are difficult to inspect manually</a:t>
          </a:r>
          <a:endParaRPr lang="en-US" sz="3100" kern="1200"/>
        </a:p>
      </dsp:txBody>
      <dsp:txXfrm>
        <a:off x="1953704" y="2317999"/>
        <a:ext cx="3049935" cy="2033289"/>
      </dsp:txXfrm>
    </dsp:sp>
    <dsp:sp modelId="{A1A93378-79B0-4C5B-A0D8-C6B890D687CF}">
      <dsp:nvSpPr>
        <dsp:cNvPr id="0" name=""/>
        <dsp:cNvSpPr/>
      </dsp:nvSpPr>
      <dsp:spPr>
        <a:xfrm>
          <a:off x="5359464" y="2490828"/>
          <a:ext cx="4219076" cy="1687630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16510" rIns="0" bIns="16510" numCol="1" spcCol="1270" anchor="ctr" anchorCtr="0">
          <a:noAutofit/>
        </a:bodyPr>
        <a:lstStyle/>
        <a:p>
          <a:pPr marL="0" lvl="0" indent="0" algn="ctr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>
              <a:latin typeface="Nunito"/>
            </a:rPr>
            <a:t>duqtools can visualize and merge ensemble runs</a:t>
          </a:r>
        </a:p>
      </dsp:txBody>
      <dsp:txXfrm>
        <a:off x="6203279" y="2490828"/>
        <a:ext cx="2531446" cy="168763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6F9C00-9B62-461B-B784-6D2B7107CEAE}" type="datetimeFigureOut">
              <a:rPr lang="en-NL" smtClean="0"/>
              <a:t>11/18/2022</a:t>
            </a:fld>
            <a:endParaRPr lang="en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300914-E840-4907-9A75-23927AAEE8EF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8446050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DFD75-F66A-4849-8F04-1D4BCBEA84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143760"/>
            <a:ext cx="9144000" cy="2387600"/>
          </a:xfrm>
        </p:spPr>
        <p:txBody>
          <a:bodyPr anchor="b"/>
          <a:lstStyle>
            <a:lvl1pPr algn="ctr"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CFDA3F-E1B8-40BD-8CBB-3BE733B710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714240"/>
            <a:ext cx="9144000" cy="543560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4A13D7-779E-4E56-AAA8-196B6D232E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4DDA0-B73F-45BD-B699-AACC50B8DE75}" type="datetime1">
              <a:rPr lang="en-US" smtClean="0"/>
              <a:t>11/18/2022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FF56F3-B404-4155-829A-16CCD5902A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B0715F-5DAA-42CE-ADD5-D4D62E9EC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1319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60B84-5DEE-4871-BF64-E2FB63FD8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B5D5CE-1BC5-4E2D-AA5B-AC594DDEB3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5F9CD-09B2-4288-8B0F-DFE0E5E61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76A3C-269C-4846-9497-9C6E28256CBE}" type="datetime1">
              <a:rPr lang="en-US" smtClean="0"/>
              <a:t>11/18/2022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87B25-8A83-4C70-B2F1-C1832EC7B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8EA61-ADEF-44A4-A550-82FA30A08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4207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60B84-5DEE-4871-BF64-E2FB63FD8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654" y="1690688"/>
            <a:ext cx="4731989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B5D5CE-1BC5-4E2D-AA5B-AC594DDEB3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4654" y="3184071"/>
            <a:ext cx="4751615" cy="2076904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5F9CD-09B2-4288-8B0F-DFE0E5E61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2B22D-91D1-4440-A2D8-6CDD8F574972}" type="datetime1">
              <a:rPr lang="en-US" smtClean="0"/>
              <a:t>11/18/2022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87B25-8A83-4C70-B2F1-C1832EC7B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8EA61-ADEF-44A4-A550-82FA30A08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21866999-EA1A-5D4E-A54C-32B05219E46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429114" y="1700647"/>
            <a:ext cx="3334964" cy="3559268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nl-NL"/>
              <a:t>Click </a:t>
            </a:r>
            <a:r>
              <a:rPr lang="nl-NL" err="1"/>
              <a:t>to</a:t>
            </a:r>
            <a:r>
              <a:rPr lang="nl-NL"/>
              <a:t> </a:t>
            </a:r>
            <a:r>
              <a:rPr lang="nl-NL" err="1"/>
              <a:t>edit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885820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60B84-5DEE-4871-BF64-E2FB63FD8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9670" y="2022475"/>
            <a:ext cx="460248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5F9CD-09B2-4288-8B0F-DFE0E5E61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5CDBC-D35E-4A4E-99CA-9A4CD7A26BCD}" type="datetime1">
              <a:rPr lang="en-US" smtClean="0"/>
              <a:t>11/18/2022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87B25-8A83-4C70-B2F1-C1832EC7B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8EA61-ADEF-44A4-A550-82FA30A08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/>
          </a:p>
        </p:txBody>
      </p:sp>
      <p:pic>
        <p:nvPicPr>
          <p:cNvPr id="12" name="Afbeelding 1">
            <a:extLst>
              <a:ext uri="{FF2B5EF4-FFF2-40B4-BE49-F238E27FC236}">
                <a16:creationId xmlns:a16="http://schemas.microsoft.com/office/drawing/2014/main" id="{071BA0D4-0B93-479D-85E8-08D60C5174D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71044" y="1925617"/>
            <a:ext cx="191697" cy="191697"/>
          </a:xfrm>
          <a:prstGeom prst="rect">
            <a:avLst/>
          </a:prstGeom>
        </p:spPr>
      </p:pic>
      <p:pic>
        <p:nvPicPr>
          <p:cNvPr id="13" name="Afbeelding 11">
            <a:extLst>
              <a:ext uri="{FF2B5EF4-FFF2-40B4-BE49-F238E27FC236}">
                <a16:creationId xmlns:a16="http://schemas.microsoft.com/office/drawing/2014/main" id="{FA5003EA-07F9-4F25-A16B-DD53E728F81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71044" y="3162746"/>
            <a:ext cx="191697" cy="191697"/>
          </a:xfrm>
          <a:prstGeom prst="rect">
            <a:avLst/>
          </a:prstGeom>
        </p:spPr>
      </p:pic>
      <p:pic>
        <p:nvPicPr>
          <p:cNvPr id="14" name="Afbeelding 12">
            <a:extLst>
              <a:ext uri="{FF2B5EF4-FFF2-40B4-BE49-F238E27FC236}">
                <a16:creationId xmlns:a16="http://schemas.microsoft.com/office/drawing/2014/main" id="{EA323091-C82C-4E4C-90C9-DB5E85A1ACD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71044" y="4389118"/>
            <a:ext cx="191697" cy="191697"/>
          </a:xfrm>
          <a:prstGeom prst="rect">
            <a:avLst/>
          </a:prstGeom>
        </p:spPr>
      </p:pic>
      <p:sp>
        <p:nvSpPr>
          <p:cNvPr id="15" name="Tijdelijke aanduiding voor tekst 8">
            <a:extLst>
              <a:ext uri="{FF2B5EF4-FFF2-40B4-BE49-F238E27FC236}">
                <a16:creationId xmlns:a16="http://schemas.microsoft.com/office/drawing/2014/main" id="{4E29CA66-CB24-0949-A555-88562E3621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19852" y="1858211"/>
            <a:ext cx="4602478" cy="92474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nl-NL"/>
              <a:t>Click </a:t>
            </a:r>
            <a:r>
              <a:rPr lang="nl-NL" err="1"/>
              <a:t>to</a:t>
            </a:r>
            <a:r>
              <a:rPr lang="nl-NL"/>
              <a:t> </a:t>
            </a:r>
            <a:r>
              <a:rPr lang="nl-NL" err="1"/>
              <a:t>edit</a:t>
            </a:r>
            <a:endParaRPr lang="nl-NL"/>
          </a:p>
        </p:txBody>
      </p:sp>
      <p:sp>
        <p:nvSpPr>
          <p:cNvPr id="16" name="Tijdelijke aanduiding voor tekst 8">
            <a:extLst>
              <a:ext uri="{FF2B5EF4-FFF2-40B4-BE49-F238E27FC236}">
                <a16:creationId xmlns:a16="http://schemas.microsoft.com/office/drawing/2014/main" id="{0C5C2877-54AF-AF42-BEE7-797EFC63260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9852" y="3100603"/>
            <a:ext cx="4602478" cy="92474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nl-NL"/>
              <a:t>Click </a:t>
            </a:r>
            <a:r>
              <a:rPr lang="nl-NL" err="1"/>
              <a:t>to</a:t>
            </a:r>
            <a:r>
              <a:rPr lang="nl-NL"/>
              <a:t> </a:t>
            </a:r>
            <a:r>
              <a:rPr lang="nl-NL" err="1"/>
              <a:t>edit</a:t>
            </a:r>
            <a:endParaRPr lang="nl-NL"/>
          </a:p>
        </p:txBody>
      </p:sp>
      <p:sp>
        <p:nvSpPr>
          <p:cNvPr id="17" name="Tijdelijke aanduiding voor tekst 8">
            <a:extLst>
              <a:ext uri="{FF2B5EF4-FFF2-40B4-BE49-F238E27FC236}">
                <a16:creationId xmlns:a16="http://schemas.microsoft.com/office/drawing/2014/main" id="{2E443700-FF5F-1A4A-95F6-0E656D4F862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19852" y="4326938"/>
            <a:ext cx="4602478" cy="92474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nl-NL"/>
              <a:t>Click </a:t>
            </a:r>
            <a:r>
              <a:rPr lang="nl-NL" err="1"/>
              <a:t>to</a:t>
            </a:r>
            <a:r>
              <a:rPr lang="nl-NL"/>
              <a:t> </a:t>
            </a:r>
            <a:r>
              <a:rPr lang="nl-NL" err="1"/>
              <a:t>edit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197887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5F9CD-09B2-4288-8B0F-DFE0E5E61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0F8CE-0EF7-4B4C-9C37-4D9CA39C419A}" type="datetime1">
              <a:rPr lang="en-US" smtClean="0"/>
              <a:t>11/18/2022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87B25-8A83-4C70-B2F1-C1832EC7B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8EA61-ADEF-44A4-A550-82FA30A08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FCDD82BE-D135-C544-8C46-204EE67B6B1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60963" y="1543050"/>
            <a:ext cx="5938837" cy="3602038"/>
          </a:xfrm>
        </p:spPr>
        <p:txBody>
          <a:bodyPr/>
          <a:lstStyle>
            <a:lvl1pPr marL="0" indent="0">
              <a:buNone/>
              <a:defRPr sz="14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l-NL"/>
              <a:t>Click </a:t>
            </a:r>
            <a:r>
              <a:rPr lang="nl-NL" err="1"/>
              <a:t>to</a:t>
            </a:r>
            <a:r>
              <a:rPr lang="nl-NL"/>
              <a:t> </a:t>
            </a:r>
            <a:r>
              <a:rPr lang="nl-NL" err="1"/>
              <a:t>edit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808647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8D6DCD4-D09A-424D-BCF1-10D9CEB38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64B72-EAB5-44E7-867C-CAEDA7C6D92B}" type="datetime1">
              <a:rPr lang="en-US" smtClean="0"/>
              <a:t>11/18/2022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A81BBE-0237-4A1F-BA6E-13DF7555F8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FC6D35-11CD-4922-8A60-58D2E1AB67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692AEA3-9819-8946-A9C8-BDDE9DB694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980" y="2821303"/>
            <a:ext cx="3034539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Let’s stay</a:t>
            </a:r>
            <a:br>
              <a:rPr lang="en-US"/>
            </a:br>
            <a:r>
              <a:rPr lang="en-US"/>
              <a:t>in touch</a:t>
            </a:r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D7EA6672-B697-1F45-B601-485816F12E4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41850" y="2411300"/>
            <a:ext cx="3334964" cy="454071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nl-NL" err="1"/>
              <a:t>www.eScienceCenter.nl</a:t>
            </a:r>
            <a:endParaRPr lang="nl-NL"/>
          </a:p>
        </p:txBody>
      </p:sp>
      <p:sp>
        <p:nvSpPr>
          <p:cNvPr id="9" name="Tijdelijke aanduiding voor tekst 7">
            <a:extLst>
              <a:ext uri="{FF2B5EF4-FFF2-40B4-BE49-F238E27FC236}">
                <a16:creationId xmlns:a16="http://schemas.microsoft.com/office/drawing/2014/main" id="{8044E8D2-73A1-754B-A79F-38C8566011B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41850" y="3138788"/>
            <a:ext cx="3334964" cy="454071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nl-NL" err="1"/>
              <a:t>info@esciencecenter.com</a:t>
            </a:r>
            <a:endParaRPr lang="nl-NL"/>
          </a:p>
        </p:txBody>
      </p:sp>
      <p:sp>
        <p:nvSpPr>
          <p:cNvPr id="10" name="Tijdelijke aanduiding voor tekst 7">
            <a:extLst>
              <a:ext uri="{FF2B5EF4-FFF2-40B4-BE49-F238E27FC236}">
                <a16:creationId xmlns:a16="http://schemas.microsoft.com/office/drawing/2014/main" id="{5F583079-5811-6140-9BA6-DF65FDE8673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41850" y="3865901"/>
            <a:ext cx="3334964" cy="454071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nl-NL"/>
              <a:t>+31 (0)20 460 4770</a:t>
            </a:r>
          </a:p>
        </p:txBody>
      </p:sp>
    </p:spTree>
    <p:extLst>
      <p:ext uri="{BB962C8B-B14F-4D97-AF65-F5344CB8AC3E}">
        <p14:creationId xmlns:p14="http://schemas.microsoft.com/office/powerpoint/2010/main" val="41801693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DFD75-F66A-4849-8F04-1D4BCBEA84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143760"/>
            <a:ext cx="9144000" cy="2387600"/>
          </a:xfrm>
        </p:spPr>
        <p:txBody>
          <a:bodyPr anchor="b"/>
          <a:lstStyle>
            <a:lvl1pPr algn="ctr">
              <a:defRPr sz="6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CFDA3F-E1B8-40BD-8CBB-3BE733B710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714240"/>
            <a:ext cx="9144000" cy="543560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4A13D7-779E-4E56-AAA8-196B6D232E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C2AD5-8797-4190-91B7-9EA016F29001}" type="datetime1">
              <a:rPr lang="en-US" smtClean="0"/>
              <a:t>11/18/2022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FF56F3-B404-4155-829A-16CCD5902A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B0715F-5DAA-42CE-ADD5-D4D62E9EC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3645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60B84-5DEE-4871-BF64-E2FB63FD8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654" y="1690688"/>
            <a:ext cx="4731989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B5D5CE-1BC5-4E2D-AA5B-AC594DDEB3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4654" y="3184071"/>
            <a:ext cx="4751615" cy="2076904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5F9CD-09B2-4288-8B0F-DFE0E5E61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150CB-E7FF-4AD0-B0EF-E84ABE71799B}" type="datetime1">
              <a:rPr lang="en-US" smtClean="0"/>
              <a:t>11/18/2022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87B25-8A83-4C70-B2F1-C1832EC7B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8EA61-ADEF-44A4-A550-82FA30A08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jdelijke aanduiding voor tekst 8">
            <a:extLst>
              <a:ext uri="{FF2B5EF4-FFF2-40B4-BE49-F238E27FC236}">
                <a16:creationId xmlns:a16="http://schemas.microsoft.com/office/drawing/2014/main" id="{20C0D452-4650-C54D-8A93-1855E1E9F2A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425549" y="2126754"/>
            <a:ext cx="3288834" cy="280076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nl-NL"/>
              <a:t>Click </a:t>
            </a:r>
            <a:r>
              <a:rPr lang="nl-NL" err="1"/>
              <a:t>to</a:t>
            </a:r>
            <a:r>
              <a:rPr lang="nl-NL"/>
              <a:t> </a:t>
            </a:r>
            <a:r>
              <a:rPr lang="nl-NL" err="1"/>
              <a:t>edit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076649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60B84-5DEE-4871-BF64-E2FB63FD8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654" y="1690688"/>
            <a:ext cx="4731989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B5D5CE-1BC5-4E2D-AA5B-AC594DDEB3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4654" y="3184071"/>
            <a:ext cx="4751615" cy="2076904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5F9CD-09B2-4288-8B0F-DFE0E5E61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A13EA-AEC9-4507-8681-F6D3B108A653}" type="datetime1">
              <a:rPr lang="en-US" smtClean="0"/>
              <a:t>11/18/2022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87B25-8A83-4C70-B2F1-C1832EC7B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8EA61-ADEF-44A4-A550-82FA30A08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jdelijke aanduiding voor tekst 8">
            <a:extLst>
              <a:ext uri="{FF2B5EF4-FFF2-40B4-BE49-F238E27FC236}">
                <a16:creationId xmlns:a16="http://schemas.microsoft.com/office/drawing/2014/main" id="{42FC0228-9E95-8343-95E7-721F4D7F79C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425549" y="2126754"/>
            <a:ext cx="3288834" cy="280076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nl-NL"/>
              <a:t>Click </a:t>
            </a:r>
            <a:r>
              <a:rPr lang="nl-NL" err="1"/>
              <a:t>to</a:t>
            </a:r>
            <a:r>
              <a:rPr lang="nl-NL"/>
              <a:t> </a:t>
            </a:r>
            <a:r>
              <a:rPr lang="nl-NL" err="1"/>
              <a:t>edit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504163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60B84-5DEE-4871-BF64-E2FB63FD8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1054" y="2457485"/>
            <a:ext cx="5172860" cy="525115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B5D5CE-1BC5-4E2D-AA5B-AC594DDEB3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1054" y="2988125"/>
            <a:ext cx="5172860" cy="538843"/>
          </a:xfrm>
        </p:spPr>
        <p:txBody>
          <a:bodyPr/>
          <a:lstStyle>
            <a:lvl1pPr marL="0" indent="0">
              <a:buNone/>
              <a:defRPr sz="1600" b="1">
                <a:solidFill>
                  <a:schemeClr val="accent3"/>
                </a:solidFill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5F9CD-09B2-4288-8B0F-DFE0E5E61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37FB5-45F3-4542-87A0-26439F760CD4}" type="datetime1">
              <a:rPr lang="en-US" smtClean="0"/>
              <a:t>11/18/2022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87B25-8A83-4C70-B2F1-C1832EC7B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8EA61-ADEF-44A4-A550-82FA30A08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4824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60B84-5DEE-4871-BF64-E2FB63FD8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B5D5CE-1BC5-4E2D-AA5B-AC594DDEB3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5F9CD-09B2-4288-8B0F-DFE0E5E61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9B312-AECF-497D-AA0B-52D3923A4818}" type="datetime1">
              <a:rPr lang="en-US" smtClean="0"/>
              <a:t>11/18/2022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87B25-8A83-4C70-B2F1-C1832EC7B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8EA61-ADEF-44A4-A550-82FA30A08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5995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0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60B84-5DEE-4871-BF64-E2FB63FD8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B5D5CE-1BC5-4E2D-AA5B-AC594DDEB3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5F9CD-09B2-4288-8B0F-DFE0E5E61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C5B03-5132-41A2-88E1-35BDB85BABA0}" type="datetime1">
              <a:rPr lang="en-US" smtClean="0"/>
              <a:t>11/18/2022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87B25-8A83-4C70-B2F1-C1832EC7B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8EA61-ADEF-44A4-A550-82FA30A08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6076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9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60B84-5DEE-4871-BF64-E2FB63FD8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B5D5CE-1BC5-4E2D-AA5B-AC594DDEB3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5F9CD-09B2-4288-8B0F-DFE0E5E61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E9BC18-60F2-4498-AD0A-B7AE2E488607}" type="datetime1">
              <a:rPr lang="en-US" smtClean="0"/>
              <a:t>11/18/2022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87B25-8A83-4C70-B2F1-C1832EC7B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8EA61-ADEF-44A4-A550-82FA30A08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1884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60B84-5DEE-4871-BF64-E2FB63FD8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B5D5CE-1BC5-4E2D-AA5B-AC594DDEB3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5F9CD-09B2-4288-8B0F-DFE0E5E61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5CC26-42D8-4C8C-AC8B-B395C6C12053}" type="datetime1">
              <a:rPr lang="en-US" smtClean="0"/>
              <a:t>11/18/2022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87B25-8A83-4C70-B2F1-C1832EC7B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8EA61-ADEF-44A4-A550-82FA30A08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1029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3953DF0-B3E3-4CA0-901B-3E9940F70D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47C2B6-AE5B-4C95-AFBB-4E4C0CAEA1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99343F-3D17-496B-B837-C1FFB896E4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9DC78F-B5F2-4CBF-BE7F-32C06E38314B}" type="datetime1">
              <a:rPr lang="en-US" smtClean="0"/>
              <a:t>11/18/2022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8C3BB4-6034-4D3F-9DBD-013180527E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31F1FB-D371-4F1E-A37C-3BD40CF8FC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F0EB9D-8EC8-4EF4-9A95-65EE5F6F8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6047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2" r:id="rId3"/>
    <p:sldLayoutId id="2147483667" r:id="rId4"/>
    <p:sldLayoutId id="2147483663" r:id="rId5"/>
    <p:sldLayoutId id="2147483650" r:id="rId6"/>
    <p:sldLayoutId id="2147483671" r:id="rId7"/>
    <p:sldLayoutId id="2147483670" r:id="rId8"/>
    <p:sldLayoutId id="2147483661" r:id="rId9"/>
    <p:sldLayoutId id="2147483664" r:id="rId10"/>
    <p:sldLayoutId id="2147483668" r:id="rId11"/>
    <p:sldLayoutId id="2147483665" r:id="rId12"/>
    <p:sldLayoutId id="2147483669" r:id="rId13"/>
    <p:sldLayoutId id="2147483666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duqtools.readthedocs.io/en/latest/examples" TargetMode="External"/><Relationship Id="rId2" Type="http://schemas.openxmlformats.org/officeDocument/2006/relationships/hyperlink" Target="https://duqtools.readthedocs.io/en/latest/scripts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hyperlink" Target="https://duqtools.readthedocs.io/en/latest/api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uqtools/duqtools" TargetMode="External"/><Relationship Id="rId2" Type="http://schemas.openxmlformats.org/officeDocument/2006/relationships/hyperlink" Target="https://duqtools.readthedocs.io/" TargetMode="Externa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asciinema.org/a/p4FXHwy5yS9u9n1WQexvs7g1h" TargetMode="External"/><Relationship Id="rId2" Type="http://schemas.openxmlformats.org/officeDocument/2006/relationships/hyperlink" Target="https://asciinema.org/a/Byj5a5Z9dUI0tEw0q6P7RMnO5" TargetMode="Externa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asciinema.org/a/7XzFEahphaZdewNw7LBE2IuZc" TargetMode="External"/><Relationship Id="rId4" Type="http://schemas.openxmlformats.org/officeDocument/2006/relationships/hyperlink" Target="https://asciinema.org/a/c38VezQBpzKnU5r4zpn51A9G1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FBD5B28-127B-ED49-9A36-ACDB077425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211417"/>
            <a:ext cx="9144000" cy="1336097"/>
          </a:xfrm>
        </p:spPr>
        <p:txBody>
          <a:bodyPr/>
          <a:lstStyle/>
          <a:p>
            <a:r>
              <a:rPr lang="en-US" sz="6600" b="0" err="1">
                <a:ea typeface="+mj-lt"/>
                <a:cs typeface="+mj-lt"/>
              </a:rPr>
              <a:t>dUQtools</a:t>
            </a:r>
            <a:r>
              <a:rPr lang="en-US" sz="6600" b="0">
                <a:ea typeface="+mj-lt"/>
                <a:cs typeface="+mj-lt"/>
              </a:rPr>
              <a:t> demo</a:t>
            </a:r>
            <a:endParaRPr lang="en-US" sz="960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FB0C25BD-626E-7645-8979-9474FF6411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269894" y="6347684"/>
            <a:ext cx="1669360" cy="459769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r"/>
            <a:r>
              <a:rPr lang="nl-NL"/>
              <a:t>2022-11-04</a:t>
            </a:r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3D0F51B3-2D81-844E-849E-E1B6E9C96E7D}"/>
              </a:ext>
            </a:extLst>
          </p:cNvPr>
          <p:cNvSpPr txBox="1">
            <a:spLocks/>
          </p:cNvSpPr>
          <p:nvPr/>
        </p:nvSpPr>
        <p:spPr>
          <a:xfrm>
            <a:off x="4329100" y="4941374"/>
            <a:ext cx="4968340" cy="78771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b="0"/>
              <a:t>Stef Smeets, Victor Azizi</a:t>
            </a:r>
            <a:endParaRPr lang="nl-NL" sz="2400" b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551AC3-C6EA-40CE-B576-CF0E671CF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4014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713652-8071-53AC-C925-09BAA277A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Dashboard</a:t>
            </a:r>
          </a:p>
        </p:txBody>
      </p:sp>
      <p:pic>
        <p:nvPicPr>
          <p:cNvPr id="5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8A37D44C-52D6-9D4D-FDE6-718E71F457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8041" t="9878" r="10204" b="6619"/>
          <a:stretch/>
        </p:blipFill>
        <p:spPr>
          <a:xfrm>
            <a:off x="4299857" y="462402"/>
            <a:ext cx="7426177" cy="5955862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9BD162-FA40-36F0-8DAD-084E8C183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10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AF6716-C65A-F0E6-0222-0DCA968A41EA}"/>
              </a:ext>
            </a:extLst>
          </p:cNvPr>
          <p:cNvSpPr txBox="1"/>
          <p:nvPr/>
        </p:nvSpPr>
        <p:spPr>
          <a:xfrm>
            <a:off x="837292" y="1712685"/>
            <a:ext cx="2960460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Nunito"/>
                <a:cs typeface="Assistant"/>
              </a:rPr>
              <a:t>Explore and merge IMAS data</a:t>
            </a:r>
          </a:p>
          <a:p>
            <a:endParaRPr lang="en-US">
              <a:latin typeface="Consolas"/>
              <a:cs typeface="Assistant"/>
            </a:endParaRPr>
          </a:p>
          <a:p>
            <a:r>
              <a:rPr lang="en-US" err="1">
                <a:solidFill>
                  <a:schemeClr val="accent1"/>
                </a:solidFill>
                <a:latin typeface="Consolas"/>
                <a:cs typeface="Assistant"/>
              </a:rPr>
              <a:t>Duqtools</a:t>
            </a:r>
            <a:r>
              <a:rPr lang="en-US">
                <a:solidFill>
                  <a:schemeClr val="accent1"/>
                </a:solidFill>
                <a:latin typeface="Consolas"/>
                <a:cs typeface="Assistant"/>
              </a:rPr>
              <a:t> dash</a:t>
            </a:r>
            <a:endParaRPr lang="en-US">
              <a:solidFill>
                <a:schemeClr val="accent1"/>
              </a:solidFill>
              <a:latin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27761479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F8AA84-2658-130C-110D-F36895A1AB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6039394" cy="4351338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285750" indent="-285750">
              <a:spcBef>
                <a:spcPts val="0"/>
              </a:spcBef>
              <a:buFont typeface="Arial,Sans-Serif" panose="020B0604020202020204" pitchFamily="34" charset="0"/>
            </a:pPr>
            <a:r>
              <a:rPr lang="en-US" sz="2400" dirty="0" err="1">
                <a:ea typeface="+mn-lt"/>
                <a:cs typeface="+mn-lt"/>
              </a:rPr>
              <a:t>duqtools</a:t>
            </a:r>
            <a:r>
              <a:rPr lang="en-US" sz="2400" dirty="0">
                <a:ea typeface="+mn-lt"/>
                <a:cs typeface="+mn-lt"/>
              </a:rPr>
              <a:t> has a Python API so that it can be used as a library for exploring, manipulating, and plotting IMAS data</a:t>
            </a:r>
          </a:p>
          <a:p>
            <a:pPr marL="285750" indent="-285750">
              <a:spcBef>
                <a:spcPts val="0"/>
              </a:spcBef>
              <a:buFont typeface="Arial,Sans-Serif" panose="020B0604020202020204" pitchFamily="34" charset="0"/>
            </a:pPr>
            <a:endParaRPr lang="en-US" dirty="0">
              <a:ea typeface="+mn-lt"/>
              <a:cs typeface="+mn-lt"/>
            </a:endParaRPr>
          </a:p>
          <a:p>
            <a:pPr marL="285750" indent="-285750">
              <a:spcBef>
                <a:spcPts val="0"/>
              </a:spcBef>
              <a:buFont typeface="Arial,Sans-Serif" panose="020B0604020202020204" pitchFamily="34" charset="0"/>
            </a:pPr>
            <a:r>
              <a:rPr lang="en-US" sz="2000" dirty="0">
                <a:ea typeface="+mn-lt"/>
                <a:cs typeface="+mn-lt"/>
              </a:rPr>
              <a:t>Example notebooks: </a:t>
            </a:r>
          </a:p>
          <a:p>
            <a:pPr marL="742950" lvl="1" indent="-285750">
              <a:spcBef>
                <a:spcPts val="0"/>
              </a:spcBef>
              <a:buFont typeface="Arial,Sans-Serif" panose="020B0604020202020204" pitchFamily="34" charset="0"/>
            </a:pPr>
            <a:r>
              <a:rPr lang="en-US" sz="1600" u="sng" dirty="0">
                <a:solidFill>
                  <a:schemeClr val="accent1"/>
                </a:solidFill>
                <a:ea typeface="+mn-lt"/>
                <a:cs typeface="+mn-lt"/>
                <a:hlinkClick r:id="rId2"/>
              </a:rPr>
              <a:t>https://duqtools.readthedocs.io/en/latest/scripts</a:t>
            </a:r>
            <a:endParaRPr lang="en-US" sz="1600" u="sng" dirty="0">
              <a:solidFill>
                <a:schemeClr val="accent1"/>
              </a:solidFill>
              <a:ea typeface="+mn-lt"/>
              <a:cs typeface="+mn-lt"/>
            </a:endParaRPr>
          </a:p>
          <a:p>
            <a:pPr marL="285750" indent="-285750">
              <a:spcBef>
                <a:spcPts val="0"/>
              </a:spcBef>
              <a:buFont typeface="Arial,Sans-Serif" panose="020B0604020202020204" pitchFamily="34" charset="0"/>
            </a:pPr>
            <a:r>
              <a:rPr lang="en-US" sz="2000" dirty="0">
                <a:ea typeface="+mn-lt"/>
                <a:cs typeface="+mn-lt"/>
              </a:rPr>
              <a:t>Example scripts: </a:t>
            </a:r>
          </a:p>
          <a:p>
            <a:pPr marL="742950" lvl="1" indent="-285750">
              <a:spcBef>
                <a:spcPts val="0"/>
              </a:spcBef>
              <a:buFont typeface="Arial,Sans-Serif" panose="020B0604020202020204" pitchFamily="34" charset="0"/>
            </a:pPr>
            <a:r>
              <a:rPr lang="en-US" sz="1600" u="sng" dirty="0">
                <a:solidFill>
                  <a:schemeClr val="accent1"/>
                </a:solidFill>
                <a:ea typeface="+mn-lt"/>
                <a:cs typeface="+mn-lt"/>
                <a:hlinkClick r:id="rId3"/>
              </a:rPr>
              <a:t>https://duqtools.readthedocs.io/en/latest/examples</a:t>
            </a:r>
            <a:endParaRPr lang="en-US" sz="1600" u="sng" dirty="0">
              <a:solidFill>
                <a:schemeClr val="accent1"/>
              </a:solidFill>
              <a:ea typeface="+mn-lt"/>
              <a:cs typeface="+mn-lt"/>
            </a:endParaRPr>
          </a:p>
          <a:p>
            <a:pPr marL="285750" indent="-285750">
              <a:spcBef>
                <a:spcPts val="0"/>
              </a:spcBef>
              <a:buFont typeface="Arial,Sans-Serif" panose="020B0604020202020204" pitchFamily="34" charset="0"/>
            </a:pPr>
            <a:r>
              <a:rPr lang="en-US" sz="2000" dirty="0">
                <a:ea typeface="+mn-lt"/>
                <a:cs typeface="+mn-lt"/>
              </a:rPr>
              <a:t>API reference: </a:t>
            </a:r>
          </a:p>
          <a:p>
            <a:pPr marL="742950" lvl="1" indent="-285750">
              <a:spcBef>
                <a:spcPts val="0"/>
              </a:spcBef>
              <a:buFont typeface="Arial,Sans-Serif" panose="020B0604020202020204" pitchFamily="34" charset="0"/>
            </a:pPr>
            <a:r>
              <a:rPr lang="en-US" sz="1600" u="sng" dirty="0">
                <a:solidFill>
                  <a:schemeClr val="accent1"/>
                </a:solidFill>
                <a:ea typeface="+mn-lt"/>
                <a:cs typeface="+mn-lt"/>
                <a:hlinkClick r:id="rId4"/>
              </a:rPr>
              <a:t>https://duqtools.readthedocs.io/en/latest/api</a:t>
            </a:r>
            <a:endParaRPr lang="en-US" sz="1600" u="sng" dirty="0">
              <a:solidFill>
                <a:schemeClr val="accent1"/>
              </a:solidFill>
              <a:ea typeface="+mn-lt"/>
              <a:cs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F42DAE-7996-2220-F54B-DB75D23C2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11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406CE5-24AE-6043-2D47-EE7DBE570A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duqtools</a:t>
            </a:r>
            <a:r>
              <a:rPr lang="en-US"/>
              <a:t> as a library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23979FB-1E0D-6E5E-3E6A-162554B3859A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365965" y="1216360"/>
            <a:ext cx="5947297" cy="4962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0652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36B9BC-C196-7A43-A8DF-8CF0A05C54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1053" y="2203485"/>
            <a:ext cx="5172860" cy="525115"/>
          </a:xfrm>
        </p:spPr>
        <p:txBody>
          <a:bodyPr/>
          <a:lstStyle/>
          <a:p>
            <a:r>
              <a:rPr lang="en-GB" sz="3200" b="0">
                <a:ea typeface="+mj-lt"/>
                <a:cs typeface="+mj-lt"/>
              </a:rPr>
              <a:t>Fusion project</a:t>
            </a:r>
            <a:endParaRPr lang="nl-NL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65B812F-E646-2048-91A6-DB2D9E8F7A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1053" y="2728600"/>
            <a:ext cx="5479215" cy="538843"/>
          </a:xfrm>
        </p:spPr>
        <p:txBody>
          <a:bodyPr/>
          <a:lstStyle/>
          <a:p>
            <a:r>
              <a:rPr lang="en-US"/>
              <a:t>Development of the European fusion reactor simulation framework for experimental design, optimization, and control</a:t>
            </a:r>
            <a:endParaRPr lang="nl-NL"/>
          </a:p>
        </p:txBody>
      </p:sp>
      <p:sp>
        <p:nvSpPr>
          <p:cNvPr id="5" name="Ovaal 1">
            <a:extLst>
              <a:ext uri="{FF2B5EF4-FFF2-40B4-BE49-F238E27FC236}">
                <a16:creationId xmlns:a16="http://schemas.microsoft.com/office/drawing/2014/main" id="{8561C631-685D-3140-8F1E-F7F843887643}"/>
              </a:ext>
            </a:extLst>
          </p:cNvPr>
          <p:cNvSpPr/>
          <p:nvPr/>
        </p:nvSpPr>
        <p:spPr>
          <a:xfrm>
            <a:off x="6551053" y="4126843"/>
            <a:ext cx="1169959" cy="1169959"/>
          </a:xfrm>
          <a:prstGeom prst="ellipse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Tijdelijke aanduiding voor tekst 8">
            <a:extLst>
              <a:ext uri="{FF2B5EF4-FFF2-40B4-BE49-F238E27FC236}">
                <a16:creationId xmlns:a16="http://schemas.microsoft.com/office/drawing/2014/main" id="{5EEF99B6-3ACC-FD4A-B7F5-5DCBA621573E}"/>
              </a:ext>
            </a:extLst>
          </p:cNvPr>
          <p:cNvSpPr txBox="1">
            <a:spLocks/>
          </p:cNvSpPr>
          <p:nvPr/>
        </p:nvSpPr>
        <p:spPr>
          <a:xfrm>
            <a:off x="7965438" y="4221687"/>
            <a:ext cx="3591565" cy="98027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</a:pPr>
            <a:r>
              <a:rPr lang="nl-NL"/>
              <a:t>Stef Smeets</a:t>
            </a:r>
          </a:p>
          <a:p>
            <a:pPr>
              <a:spcBef>
                <a:spcPts val="600"/>
              </a:spcBef>
            </a:pPr>
            <a:r>
              <a:rPr lang="nl-NL"/>
              <a:t>Senior Research Software Engineer</a:t>
            </a:r>
          </a:p>
          <a:p>
            <a:pPr>
              <a:spcBef>
                <a:spcPts val="600"/>
              </a:spcBef>
            </a:pPr>
            <a:r>
              <a:rPr lang="nl-NL"/>
              <a:t>s.smeets@esciencecenter.nl</a:t>
            </a:r>
          </a:p>
        </p:txBody>
      </p:sp>
      <p:sp>
        <p:nvSpPr>
          <p:cNvPr id="7" name="Tijdelijke aanduiding voor tekst 8">
            <a:extLst>
              <a:ext uri="{FF2B5EF4-FFF2-40B4-BE49-F238E27FC236}">
                <a16:creationId xmlns:a16="http://schemas.microsoft.com/office/drawing/2014/main" id="{B879F147-EA19-AC40-A4EB-B0565AC5C3CE}"/>
              </a:ext>
            </a:extLst>
          </p:cNvPr>
          <p:cNvSpPr txBox="1">
            <a:spLocks/>
          </p:cNvSpPr>
          <p:nvPr/>
        </p:nvSpPr>
        <p:spPr>
          <a:xfrm>
            <a:off x="6551053" y="3676040"/>
            <a:ext cx="4114799" cy="41523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2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/>
              <a:t>Contact Person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2787687-E152-3145-AFC6-13722B505C9F}"/>
              </a:ext>
            </a:extLst>
          </p:cNvPr>
          <p:cNvSpPr txBox="1">
            <a:spLocks/>
          </p:cNvSpPr>
          <p:nvPr/>
        </p:nvSpPr>
        <p:spPr>
          <a:xfrm>
            <a:off x="634996" y="2942227"/>
            <a:ext cx="4114800" cy="21255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“Empowering</a:t>
            </a:r>
          </a:p>
          <a:p>
            <a:r>
              <a:rPr lang="en-US">
                <a:solidFill>
                  <a:schemeClr val="bg1"/>
                </a:solidFill>
              </a:rPr>
              <a:t>researchers across</a:t>
            </a:r>
          </a:p>
          <a:p>
            <a:r>
              <a:rPr lang="en-US">
                <a:solidFill>
                  <a:schemeClr val="bg1"/>
                </a:solidFill>
              </a:rPr>
              <a:t>all disciplines</a:t>
            </a:r>
          </a:p>
          <a:p>
            <a:r>
              <a:rPr lang="en-US">
                <a:solidFill>
                  <a:schemeClr val="bg1"/>
                </a:solidFill>
              </a:rPr>
              <a:t>through innovative</a:t>
            </a:r>
          </a:p>
          <a:p>
            <a:r>
              <a:rPr lang="en-US">
                <a:solidFill>
                  <a:schemeClr val="bg1"/>
                </a:solidFill>
              </a:rPr>
              <a:t>research software”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7B4B55-B587-4FB7-998E-36BEC12CE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12</a:t>
            </a:fld>
            <a:endParaRPr lang="en-US"/>
          </a:p>
        </p:txBody>
      </p:sp>
      <p:sp>
        <p:nvSpPr>
          <p:cNvPr id="9" name="Tijdelijke aanduiding voor tekst 8">
            <a:extLst>
              <a:ext uri="{FF2B5EF4-FFF2-40B4-BE49-F238E27FC236}">
                <a16:creationId xmlns:a16="http://schemas.microsoft.com/office/drawing/2014/main" id="{01E4429A-95FA-3932-D44C-3BCCF7E177FB}"/>
              </a:ext>
            </a:extLst>
          </p:cNvPr>
          <p:cNvSpPr txBox="1">
            <a:spLocks/>
          </p:cNvSpPr>
          <p:nvPr/>
        </p:nvSpPr>
        <p:spPr>
          <a:xfrm>
            <a:off x="7965438" y="5471092"/>
            <a:ext cx="3591565" cy="980273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</a:pPr>
            <a:r>
              <a:rPr lang="nl-NL"/>
              <a:t>Victor </a:t>
            </a:r>
            <a:r>
              <a:rPr lang="nl-NL" err="1"/>
              <a:t>Azizi</a:t>
            </a:r>
            <a:endParaRPr lang="en-US" err="1"/>
          </a:p>
          <a:p>
            <a:pPr>
              <a:spcBef>
                <a:spcPts val="600"/>
              </a:spcBef>
            </a:pPr>
            <a:r>
              <a:rPr lang="nl-NL"/>
              <a:t>Research Software Engineer</a:t>
            </a:r>
            <a:endParaRPr lang="nl-NL">
              <a:cs typeface="Assistant"/>
            </a:endParaRPr>
          </a:p>
          <a:p>
            <a:pPr>
              <a:spcBef>
                <a:spcPts val="600"/>
              </a:spcBef>
            </a:pPr>
            <a:r>
              <a:rPr lang="nl-NL"/>
              <a:t>v.azizi@esciencecenter.nl</a:t>
            </a:r>
            <a:endParaRPr lang="nl-NL">
              <a:cs typeface="Assistant"/>
            </a:endParaRPr>
          </a:p>
        </p:txBody>
      </p:sp>
      <p:pic>
        <p:nvPicPr>
          <p:cNvPr id="10" name="Picture 10" descr="A picture containing text, person, person, male&#10;&#10;Description automatically generated">
            <a:extLst>
              <a:ext uri="{FF2B5EF4-FFF2-40B4-BE49-F238E27FC236}">
                <a16:creationId xmlns:a16="http://schemas.microsoft.com/office/drawing/2014/main" id="{06A98402-5DDC-9FFE-09B1-397D2CE9B3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1211" y="5308676"/>
            <a:ext cx="1349634" cy="1300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6017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C49BF-0030-B156-A8A0-3DA23D4802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What is duqtools?</a:t>
            </a:r>
            <a:endParaRPr lang="en-US" err="1">
              <a:ea typeface="+mj-lt"/>
              <a:cs typeface="+mj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A69E62-9014-B14B-60F3-0B345AD222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dirty="0" err="1">
                <a:ea typeface="+mn-lt"/>
                <a:cs typeface="+mn-lt"/>
              </a:rPr>
              <a:t>Duqtools</a:t>
            </a:r>
            <a:r>
              <a:rPr lang="en-US" dirty="0">
                <a:ea typeface="+mn-lt"/>
                <a:cs typeface="+mn-lt"/>
              </a:rPr>
              <a:t> is a tool for </a:t>
            </a:r>
            <a:r>
              <a:rPr lang="en-US" b="1" dirty="0">
                <a:solidFill>
                  <a:schemeClr val="accent1"/>
                </a:solidFill>
                <a:ea typeface="+mn-lt"/>
                <a:cs typeface="+mn-lt"/>
              </a:rPr>
              <a:t>D</a:t>
            </a:r>
            <a:r>
              <a:rPr lang="en-US" dirty="0">
                <a:ea typeface="+mn-lt"/>
                <a:cs typeface="+mn-lt"/>
              </a:rPr>
              <a:t>ynamic </a:t>
            </a:r>
            <a:r>
              <a:rPr lang="en-US" b="1" dirty="0" err="1">
                <a:solidFill>
                  <a:schemeClr val="accent1"/>
                </a:solidFill>
                <a:ea typeface="+mn-lt"/>
                <a:cs typeface="+mn-lt"/>
              </a:rPr>
              <a:t>U</a:t>
            </a:r>
            <a:r>
              <a:rPr lang="en-US" dirty="0" err="1">
                <a:ea typeface="+mn-lt"/>
                <a:cs typeface="+mn-lt"/>
              </a:rPr>
              <a:t>ndertainty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b="1" dirty="0">
                <a:solidFill>
                  <a:schemeClr val="accent1"/>
                </a:solidFill>
                <a:ea typeface="+mn-lt"/>
                <a:cs typeface="+mn-lt"/>
              </a:rPr>
              <a:t>Q</a:t>
            </a:r>
            <a:r>
              <a:rPr lang="en-US" dirty="0">
                <a:ea typeface="+mn-lt"/>
                <a:cs typeface="+mn-lt"/>
              </a:rPr>
              <a:t>uantification for Tokamak reactor simulations modelling</a:t>
            </a:r>
            <a:endParaRPr lang="en-US" dirty="0"/>
          </a:p>
          <a:p>
            <a:pPr marL="0" indent="0">
              <a:buNone/>
            </a:pPr>
            <a:endParaRPr lang="en-US" dirty="0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sz="2000" dirty="0">
                <a:ea typeface="+mn-lt"/>
                <a:cs typeface="+mn-lt"/>
              </a:rPr>
              <a:t>Open-source package written in Python (Apache 2.0) </a:t>
            </a:r>
          </a:p>
          <a:p>
            <a:pPr marL="0" indent="0">
              <a:buNone/>
            </a:pPr>
            <a:r>
              <a:rPr lang="en-US" sz="2000" dirty="0">
                <a:ea typeface="+mn-lt"/>
                <a:cs typeface="+mn-lt"/>
              </a:rPr>
              <a:t>Documentation: </a:t>
            </a:r>
            <a:r>
              <a:rPr lang="en-US" sz="2000" dirty="0">
                <a:solidFill>
                  <a:schemeClr val="accent1"/>
                </a:solidFill>
                <a:ea typeface="+mn-lt"/>
                <a:cs typeface="+mn-lt"/>
                <a:hlinkClick r:id="rId2"/>
              </a:rPr>
              <a:t>https://duqtools.readthedocs.io</a:t>
            </a:r>
            <a:endParaRPr lang="en-US" sz="2000" dirty="0">
              <a:solidFill>
                <a:srgbClr val="000000"/>
              </a:solidFill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ea typeface="+mn-lt"/>
                <a:cs typeface="+mn-lt"/>
              </a:rPr>
              <a:t>Source code: </a:t>
            </a:r>
            <a:r>
              <a:rPr lang="en-US" sz="2000" u="sng" dirty="0">
                <a:solidFill>
                  <a:schemeClr val="accent1"/>
                </a:solidFill>
                <a:ea typeface="+mn-lt"/>
                <a:cs typeface="+mn-lt"/>
                <a:hlinkClick r:id="rId3"/>
              </a:rPr>
              <a:t>https://github.com/duqtools/duqtools</a:t>
            </a:r>
            <a:endParaRPr lang="en-US" dirty="0">
              <a:solidFill>
                <a:srgbClr val="009DDD"/>
              </a:solidFill>
              <a:latin typeface="Assistant"/>
              <a:ea typeface="+mn-lt"/>
              <a:cs typeface="+mn-lt"/>
            </a:endParaRPr>
          </a:p>
          <a:p>
            <a:pPr marL="0" indent="0">
              <a:buNone/>
            </a:pPr>
            <a:endParaRPr lang="en-US" dirty="0">
              <a:solidFill>
                <a:srgbClr val="009DDD"/>
              </a:solidFill>
              <a:ea typeface="+mn-lt"/>
              <a:cs typeface="+mn-lt"/>
            </a:endParaRPr>
          </a:p>
          <a:p>
            <a:endParaRPr lang="en-US" sz="2000" dirty="0">
              <a:solidFill>
                <a:srgbClr val="000000"/>
              </a:solidFill>
              <a:ea typeface="+mn-lt"/>
              <a:cs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032E8C-3D84-84F7-EB59-5E5C14D59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9378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02341-84A9-775A-10AA-A536BFDE5B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</a:t>
            </a:r>
            <a:r>
              <a:rPr lang="en-US" err="1"/>
              <a:t>duqtools</a:t>
            </a:r>
            <a:r>
              <a:rPr lang="en-US"/>
              <a:t>?</a:t>
            </a:r>
          </a:p>
        </p:txBody>
      </p:sp>
      <p:graphicFrame>
        <p:nvGraphicFramePr>
          <p:cNvPr id="5" name="Diagram 5">
            <a:extLst>
              <a:ext uri="{FF2B5EF4-FFF2-40B4-BE49-F238E27FC236}">
                <a16:creationId xmlns:a16="http://schemas.microsoft.com/office/drawing/2014/main" id="{03734A81-B9C7-2D78-BACD-337DE70DF69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22352008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3F4960-831B-8049-1C76-F03FB7E979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5382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5A229-D18D-971A-FECB-E225152BB1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can </a:t>
            </a:r>
            <a:r>
              <a:rPr lang="en-US" err="1"/>
              <a:t>duqtools</a:t>
            </a:r>
            <a:r>
              <a:rPr lang="en-US"/>
              <a:t> do?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87D3B1-4727-3ACE-5D8B-3D9C27DCA5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en-US" sz="2000">
                <a:cs typeface="Assistant"/>
              </a:rPr>
              <a:t>Set up 100s of simulation runs from a single template</a:t>
            </a:r>
            <a:endParaRPr lang="en-US" sz="2000">
              <a:ea typeface="+mn-lt"/>
              <a:cs typeface="+mn-lt"/>
            </a:endParaRPr>
          </a:p>
          <a:p>
            <a:r>
              <a:rPr lang="en-US" sz="2000">
                <a:cs typeface="Assistant"/>
              </a:rPr>
              <a:t>Launch standard sets of sensitivity tests with minimal programming</a:t>
            </a:r>
            <a:endParaRPr lang="en-US" sz="2000">
              <a:ea typeface="+mn-lt"/>
              <a:cs typeface="+mn-lt"/>
            </a:endParaRPr>
          </a:p>
          <a:p>
            <a:r>
              <a:rPr lang="en-US" sz="2000">
                <a:cs typeface="Assistant"/>
              </a:rPr>
              <a:t>Batch job submission and status tracking</a:t>
            </a:r>
            <a:endParaRPr lang="en-US" sz="2000">
              <a:ea typeface="+mn-lt"/>
              <a:cs typeface="+mn-lt"/>
            </a:endParaRPr>
          </a:p>
          <a:p>
            <a:r>
              <a:rPr lang="en-US" sz="2000">
                <a:cs typeface="Assistant"/>
              </a:rPr>
              <a:t>Supports the Standardized Interface Data Structures (IDSs) data directory</a:t>
            </a:r>
            <a:endParaRPr lang="en-US" sz="2000">
              <a:ea typeface="+mn-lt"/>
              <a:cs typeface="+mn-lt"/>
            </a:endParaRPr>
          </a:p>
          <a:p>
            <a:r>
              <a:rPr lang="en-US" sz="2000">
                <a:cs typeface="Assistant"/>
              </a:rPr>
              <a:t>Compare and visualize 100s of simulations in one overview</a:t>
            </a:r>
            <a:endParaRPr lang="en-US" sz="2000">
              <a:ea typeface="+mn-lt"/>
              <a:cs typeface="+mn-lt"/>
            </a:endParaRPr>
          </a:p>
          <a:p>
            <a:r>
              <a:rPr lang="en-US" sz="2000">
                <a:cs typeface="Assistant"/>
              </a:rPr>
              <a:t>Display and merge simulation results as confidence ranges and distributions</a:t>
            </a:r>
            <a:endParaRPr lang="en-US" sz="20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4DF5E4-D461-016F-26CB-4672545CDD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4117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9" descr="Text&#10;&#10;Description automatically generated">
            <a:extLst>
              <a:ext uri="{FF2B5EF4-FFF2-40B4-BE49-F238E27FC236}">
                <a16:creationId xmlns:a16="http://schemas.microsoft.com/office/drawing/2014/main" id="{86FA4345-1451-9325-569A-5A4E375433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492" t="13010" r="12963" b="12245"/>
          <a:stretch/>
        </p:blipFill>
        <p:spPr>
          <a:xfrm>
            <a:off x="7075714" y="1221410"/>
            <a:ext cx="4180118" cy="4414467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339BCC7E-3076-DA57-1F21-6DC4BDCB107A}"/>
              </a:ext>
            </a:extLst>
          </p:cNvPr>
          <p:cNvGrpSpPr/>
          <p:nvPr/>
        </p:nvGrpSpPr>
        <p:grpSpPr>
          <a:xfrm>
            <a:off x="2247446" y="3112408"/>
            <a:ext cx="5353504" cy="3122838"/>
            <a:chOff x="2247446" y="3112408"/>
            <a:chExt cx="5353504" cy="3122838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C33FBDB-3A2D-B3BD-4627-0BDEC139BD86}"/>
                </a:ext>
              </a:extLst>
            </p:cNvPr>
            <p:cNvSpPr/>
            <p:nvPr/>
          </p:nvSpPr>
          <p:spPr>
            <a:xfrm>
              <a:off x="2247446" y="4667704"/>
              <a:ext cx="2387600" cy="156754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7CCCB034-9618-C293-FC45-EBADBB59B828}"/>
                </a:ext>
              </a:extLst>
            </p:cNvPr>
            <p:cNvGrpSpPr/>
            <p:nvPr/>
          </p:nvGrpSpPr>
          <p:grpSpPr>
            <a:xfrm>
              <a:off x="2844798" y="5272314"/>
              <a:ext cx="1045030" cy="725715"/>
              <a:chOff x="2844798" y="5272314"/>
              <a:chExt cx="1045030" cy="725715"/>
            </a:xfrm>
          </p:grpSpPr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C4211B67-A99E-4786-774F-0B3ED04608A7}"/>
                  </a:ext>
                </a:extLst>
              </p:cNvPr>
              <p:cNvCxnSpPr/>
              <p:nvPr/>
            </p:nvCxnSpPr>
            <p:spPr>
              <a:xfrm flipV="1">
                <a:off x="2844799" y="5272314"/>
                <a:ext cx="1045029" cy="14515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76D58EF0-B058-0C2A-6901-435DB506281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844798" y="5620656"/>
                <a:ext cx="1045029" cy="14515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C2B34859-245E-34E7-3A4C-63B66F49622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844799" y="5983514"/>
                <a:ext cx="1045029" cy="14515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A1783872-AAB4-F6CE-8C96-D89CBE14BCD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52056" y="5294360"/>
                <a:ext cx="1034109" cy="318970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F90699DD-2CEA-A314-6D11-B978929F048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52055" y="5290765"/>
                <a:ext cx="1026783" cy="699731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835A8D18-41BA-C7E7-7710-E6AA9479F4B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848254" y="5283576"/>
                <a:ext cx="1026374" cy="347795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D552FB1D-4920-0A67-808C-EFFB15CD7D3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859380" y="5276318"/>
                <a:ext cx="1026715" cy="703600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7DB85DC3-AC81-44E9-8810-F7A8055E21B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847820" y="5627911"/>
                <a:ext cx="1033540" cy="365882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F294BF65-1EDF-BC2B-7270-DFB59047B22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44935" y="5639108"/>
                <a:ext cx="1030378" cy="348341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2" name="Connector: Curved 21">
              <a:extLst>
                <a:ext uri="{FF2B5EF4-FFF2-40B4-BE49-F238E27FC236}">
                  <a16:creationId xmlns:a16="http://schemas.microsoft.com/office/drawing/2014/main" id="{56897F37-6503-6E4E-3EE7-0FA676CF047A}"/>
                </a:ext>
              </a:extLst>
            </p:cNvPr>
            <p:cNvCxnSpPr/>
            <p:nvPr/>
          </p:nvCxnSpPr>
          <p:spPr>
            <a:xfrm flipV="1">
              <a:off x="4632779" y="3112408"/>
              <a:ext cx="2968171" cy="2351313"/>
            </a:xfrm>
            <a:prstGeom prst="curvedConnector3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3A5460A-65CA-E139-C227-C03F088ED3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654" y="957717"/>
            <a:ext cx="4731989" cy="1325563"/>
          </a:xfrm>
        </p:spPr>
        <p:txBody>
          <a:bodyPr/>
          <a:lstStyle/>
          <a:p>
            <a:r>
              <a:rPr lang="en-US"/>
              <a:t>Automated run creation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4A5B29-1C26-BBB6-E3AF-B83EB28A85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0140" y="2393042"/>
            <a:ext cx="4751615" cy="2076904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>
                <a:cs typeface="Assistant"/>
              </a:rPr>
              <a:t>Template-based run creation</a:t>
            </a:r>
          </a:p>
          <a:p>
            <a:r>
              <a:rPr lang="en-US">
                <a:cs typeface="Assistant"/>
              </a:rPr>
              <a:t>Set up variable dimensions</a:t>
            </a:r>
          </a:p>
          <a:p>
            <a:pPr lvl="1"/>
            <a:r>
              <a:rPr lang="en-US">
                <a:cs typeface="Assistant"/>
              </a:rPr>
              <a:t>Generate new IMAS data</a:t>
            </a:r>
          </a:p>
          <a:p>
            <a:pPr lvl="1"/>
            <a:r>
              <a:rPr lang="en-US">
                <a:cs typeface="Assistant"/>
              </a:rPr>
              <a:t>Smart hypercube sampling</a:t>
            </a:r>
          </a:p>
          <a:p>
            <a:pPr lvl="1"/>
            <a:r>
              <a:rPr lang="en-US">
                <a:cs typeface="Assistant"/>
              </a:rPr>
              <a:t>Support for coupled variables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CD619C-E6CC-1361-AF4D-070BBFDEA8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5</a:t>
            </a:fld>
            <a:endParaRPr lang="en-US"/>
          </a:p>
        </p:txBody>
      </p:sp>
      <p:graphicFrame>
        <p:nvGraphicFramePr>
          <p:cNvPr id="11" name="Table 11">
            <a:extLst>
              <a:ext uri="{FF2B5EF4-FFF2-40B4-BE49-F238E27FC236}">
                <a16:creationId xmlns:a16="http://schemas.microsoft.com/office/drawing/2014/main" id="{D9291FB9-7720-F07F-4D0A-FCF519AA50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4154066"/>
              </p:ext>
            </p:extLst>
          </p:nvPr>
        </p:nvGraphicFramePr>
        <p:xfrm>
          <a:off x="2309223" y="4692033"/>
          <a:ext cx="2453445" cy="1483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17815">
                  <a:extLst>
                    <a:ext uri="{9D8B030D-6E8A-4147-A177-3AD203B41FA5}">
                      <a16:colId xmlns:a16="http://schemas.microsoft.com/office/drawing/2014/main" val="4031201326"/>
                    </a:ext>
                  </a:extLst>
                </a:gridCol>
                <a:gridCol w="817815">
                  <a:extLst>
                    <a:ext uri="{9D8B030D-6E8A-4147-A177-3AD203B41FA5}">
                      <a16:colId xmlns:a16="http://schemas.microsoft.com/office/drawing/2014/main" val="1340993685"/>
                    </a:ext>
                  </a:extLst>
                </a:gridCol>
                <a:gridCol w="817815">
                  <a:extLst>
                    <a:ext uri="{9D8B030D-6E8A-4147-A177-3AD203B41FA5}">
                      <a16:colId xmlns:a16="http://schemas.microsoft.com/office/drawing/2014/main" val="30454076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err="1"/>
                        <a:t>t_e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err="1"/>
                        <a:t>zeff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46587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0.8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9064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1.0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80443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1.2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33470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9237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2A120-D1FB-695C-D21A-A5D3E80D0E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Hypercube sampling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B96A8E-1472-0162-2104-77DDE209A7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153740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>
                <a:solidFill>
                  <a:srgbClr val="000000"/>
                </a:solidFill>
                <a:effectLst/>
              </a:rPr>
              <a:t>Sample random numbers in which samples are distributed evenly over a sample space</a:t>
            </a:r>
            <a:endParaRPr lang="en-US">
              <a:cs typeface="Assistan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FC3415-C9F2-5154-7A01-4674B81129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6</a:t>
            </a:fld>
            <a:endParaRPr lang="en-US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4FA0FD5A-2B12-C0E0-D219-D8E3C8C904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9572335"/>
              </p:ext>
            </p:extLst>
          </p:nvPr>
        </p:nvGraphicFramePr>
        <p:xfrm>
          <a:off x="1537872" y="3685985"/>
          <a:ext cx="1684952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21238">
                  <a:extLst>
                    <a:ext uri="{9D8B030D-6E8A-4147-A177-3AD203B41FA5}">
                      <a16:colId xmlns:a16="http://schemas.microsoft.com/office/drawing/2014/main" val="149094097"/>
                    </a:ext>
                  </a:extLst>
                </a:gridCol>
                <a:gridCol w="421238">
                  <a:extLst>
                    <a:ext uri="{9D8B030D-6E8A-4147-A177-3AD203B41FA5}">
                      <a16:colId xmlns:a16="http://schemas.microsoft.com/office/drawing/2014/main" val="809468002"/>
                    </a:ext>
                  </a:extLst>
                </a:gridCol>
                <a:gridCol w="421238">
                  <a:extLst>
                    <a:ext uri="{9D8B030D-6E8A-4147-A177-3AD203B41FA5}">
                      <a16:colId xmlns:a16="http://schemas.microsoft.com/office/drawing/2014/main" val="648426609"/>
                    </a:ext>
                  </a:extLst>
                </a:gridCol>
                <a:gridCol w="421238">
                  <a:extLst>
                    <a:ext uri="{9D8B030D-6E8A-4147-A177-3AD203B41FA5}">
                      <a16:colId xmlns:a16="http://schemas.microsoft.com/office/drawing/2014/main" val="31173555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41469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37437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03287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7272145"/>
                  </a:ext>
                </a:extLst>
              </a:tr>
            </a:tbl>
          </a:graphicData>
        </a:graphic>
      </p:graphicFrame>
      <p:grpSp>
        <p:nvGrpSpPr>
          <p:cNvPr id="25" name="Group 24">
            <a:extLst>
              <a:ext uri="{FF2B5EF4-FFF2-40B4-BE49-F238E27FC236}">
                <a16:creationId xmlns:a16="http://schemas.microsoft.com/office/drawing/2014/main" id="{8E8FFFDD-5D8F-E420-6A8F-1C9176F62FFE}"/>
              </a:ext>
            </a:extLst>
          </p:cNvPr>
          <p:cNvGrpSpPr/>
          <p:nvPr/>
        </p:nvGrpSpPr>
        <p:grpSpPr>
          <a:xfrm>
            <a:off x="1596143" y="3737853"/>
            <a:ext cx="1549612" cy="1395932"/>
            <a:chOff x="7255649" y="1153245"/>
            <a:chExt cx="1549612" cy="1395932"/>
          </a:xfrm>
        </p:grpSpPr>
        <p:sp>
          <p:nvSpPr>
            <p:cNvPr id="6" name="Multiplication Sign 5">
              <a:extLst>
                <a:ext uri="{FF2B5EF4-FFF2-40B4-BE49-F238E27FC236}">
                  <a16:creationId xmlns:a16="http://schemas.microsoft.com/office/drawing/2014/main" id="{AE67656A-0E25-2A63-212C-FE3B14A0CB03}"/>
                </a:ext>
              </a:extLst>
            </p:cNvPr>
            <p:cNvSpPr/>
            <p:nvPr/>
          </p:nvSpPr>
          <p:spPr>
            <a:xfrm>
              <a:off x="7255649" y="1159649"/>
              <a:ext cx="294554" cy="294554"/>
            </a:xfrm>
            <a:prstGeom prst="mathMultiply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Multiplication Sign 6">
              <a:extLst>
                <a:ext uri="{FF2B5EF4-FFF2-40B4-BE49-F238E27FC236}">
                  <a16:creationId xmlns:a16="http://schemas.microsoft.com/office/drawing/2014/main" id="{0FF86AFA-DABD-3883-BEB9-96AC93B1B51C}"/>
                </a:ext>
              </a:extLst>
            </p:cNvPr>
            <p:cNvSpPr/>
            <p:nvPr/>
          </p:nvSpPr>
          <p:spPr>
            <a:xfrm>
              <a:off x="8510707" y="1153245"/>
              <a:ext cx="294554" cy="294554"/>
            </a:xfrm>
            <a:prstGeom prst="mathMultiply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Multiplication Sign 7">
              <a:extLst>
                <a:ext uri="{FF2B5EF4-FFF2-40B4-BE49-F238E27FC236}">
                  <a16:creationId xmlns:a16="http://schemas.microsoft.com/office/drawing/2014/main" id="{11F0821E-0343-B4BF-B804-AA84510CE204}"/>
                </a:ext>
              </a:extLst>
            </p:cNvPr>
            <p:cNvSpPr/>
            <p:nvPr/>
          </p:nvSpPr>
          <p:spPr>
            <a:xfrm>
              <a:off x="8113698" y="1153245"/>
              <a:ext cx="294554" cy="294554"/>
            </a:xfrm>
            <a:prstGeom prst="mathMultiply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Multiplication Sign 8">
              <a:extLst>
                <a:ext uri="{FF2B5EF4-FFF2-40B4-BE49-F238E27FC236}">
                  <a16:creationId xmlns:a16="http://schemas.microsoft.com/office/drawing/2014/main" id="{91CF5FDA-A01C-7C0F-4AF2-034EE6E5ACA0}"/>
                </a:ext>
              </a:extLst>
            </p:cNvPr>
            <p:cNvSpPr/>
            <p:nvPr/>
          </p:nvSpPr>
          <p:spPr>
            <a:xfrm>
              <a:off x="7684674" y="1153245"/>
              <a:ext cx="294554" cy="294554"/>
            </a:xfrm>
            <a:prstGeom prst="mathMultiply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Multiplication Sign 9">
              <a:extLst>
                <a:ext uri="{FF2B5EF4-FFF2-40B4-BE49-F238E27FC236}">
                  <a16:creationId xmlns:a16="http://schemas.microsoft.com/office/drawing/2014/main" id="{8BEA670C-9978-4FF0-D4B5-3A3EFA102929}"/>
                </a:ext>
              </a:extLst>
            </p:cNvPr>
            <p:cNvSpPr/>
            <p:nvPr/>
          </p:nvSpPr>
          <p:spPr>
            <a:xfrm>
              <a:off x="7255649" y="1518236"/>
              <a:ext cx="294554" cy="294554"/>
            </a:xfrm>
            <a:prstGeom prst="mathMultiply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Multiplication Sign 10">
              <a:extLst>
                <a:ext uri="{FF2B5EF4-FFF2-40B4-BE49-F238E27FC236}">
                  <a16:creationId xmlns:a16="http://schemas.microsoft.com/office/drawing/2014/main" id="{4467F4B7-174A-4033-4756-97ECD7C0916C}"/>
                </a:ext>
              </a:extLst>
            </p:cNvPr>
            <p:cNvSpPr/>
            <p:nvPr/>
          </p:nvSpPr>
          <p:spPr>
            <a:xfrm>
              <a:off x="8510707" y="1511832"/>
              <a:ext cx="294554" cy="294554"/>
            </a:xfrm>
            <a:prstGeom prst="mathMultiply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Multiplication Sign 11">
              <a:extLst>
                <a:ext uri="{FF2B5EF4-FFF2-40B4-BE49-F238E27FC236}">
                  <a16:creationId xmlns:a16="http://schemas.microsoft.com/office/drawing/2014/main" id="{A797F4D2-C624-24C4-BB58-6CDE797F08D3}"/>
                </a:ext>
              </a:extLst>
            </p:cNvPr>
            <p:cNvSpPr/>
            <p:nvPr/>
          </p:nvSpPr>
          <p:spPr>
            <a:xfrm>
              <a:off x="8113698" y="1511832"/>
              <a:ext cx="294554" cy="294554"/>
            </a:xfrm>
            <a:prstGeom prst="mathMultiply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Multiplication Sign 12">
              <a:extLst>
                <a:ext uri="{FF2B5EF4-FFF2-40B4-BE49-F238E27FC236}">
                  <a16:creationId xmlns:a16="http://schemas.microsoft.com/office/drawing/2014/main" id="{40546AB4-E0DC-4A17-1D64-7AA44E204A3D}"/>
                </a:ext>
              </a:extLst>
            </p:cNvPr>
            <p:cNvSpPr/>
            <p:nvPr/>
          </p:nvSpPr>
          <p:spPr>
            <a:xfrm>
              <a:off x="7684674" y="1511832"/>
              <a:ext cx="294554" cy="294554"/>
            </a:xfrm>
            <a:prstGeom prst="mathMultiply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Multiplication Sign 13">
              <a:extLst>
                <a:ext uri="{FF2B5EF4-FFF2-40B4-BE49-F238E27FC236}">
                  <a16:creationId xmlns:a16="http://schemas.microsoft.com/office/drawing/2014/main" id="{EB4B9A81-B4F5-F66A-DF62-B03AFD76023B}"/>
                </a:ext>
              </a:extLst>
            </p:cNvPr>
            <p:cNvSpPr/>
            <p:nvPr/>
          </p:nvSpPr>
          <p:spPr>
            <a:xfrm>
              <a:off x="7255649" y="2254623"/>
              <a:ext cx="294554" cy="294554"/>
            </a:xfrm>
            <a:prstGeom prst="mathMultiply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Multiplication Sign 14">
              <a:extLst>
                <a:ext uri="{FF2B5EF4-FFF2-40B4-BE49-F238E27FC236}">
                  <a16:creationId xmlns:a16="http://schemas.microsoft.com/office/drawing/2014/main" id="{850806C8-64CE-C4F7-4BD7-7EE3DCAE5D4C}"/>
                </a:ext>
              </a:extLst>
            </p:cNvPr>
            <p:cNvSpPr/>
            <p:nvPr/>
          </p:nvSpPr>
          <p:spPr>
            <a:xfrm>
              <a:off x="8510707" y="2248219"/>
              <a:ext cx="294554" cy="294554"/>
            </a:xfrm>
            <a:prstGeom prst="mathMultiply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Multiplication Sign 15">
              <a:extLst>
                <a:ext uri="{FF2B5EF4-FFF2-40B4-BE49-F238E27FC236}">
                  <a16:creationId xmlns:a16="http://schemas.microsoft.com/office/drawing/2014/main" id="{74BA2EB9-7084-69AC-A9D1-AB12786BB521}"/>
                </a:ext>
              </a:extLst>
            </p:cNvPr>
            <p:cNvSpPr/>
            <p:nvPr/>
          </p:nvSpPr>
          <p:spPr>
            <a:xfrm>
              <a:off x="8113698" y="2248219"/>
              <a:ext cx="294554" cy="294554"/>
            </a:xfrm>
            <a:prstGeom prst="mathMultiply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Multiplication Sign 16">
              <a:extLst>
                <a:ext uri="{FF2B5EF4-FFF2-40B4-BE49-F238E27FC236}">
                  <a16:creationId xmlns:a16="http://schemas.microsoft.com/office/drawing/2014/main" id="{56A2BFAC-12CA-F00D-7687-2537C8696116}"/>
                </a:ext>
              </a:extLst>
            </p:cNvPr>
            <p:cNvSpPr/>
            <p:nvPr/>
          </p:nvSpPr>
          <p:spPr>
            <a:xfrm>
              <a:off x="7684674" y="2248219"/>
              <a:ext cx="294554" cy="294554"/>
            </a:xfrm>
            <a:prstGeom prst="mathMultiply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Multiplication Sign 17">
              <a:extLst>
                <a:ext uri="{FF2B5EF4-FFF2-40B4-BE49-F238E27FC236}">
                  <a16:creationId xmlns:a16="http://schemas.microsoft.com/office/drawing/2014/main" id="{D15948AB-B938-3B80-06FF-D1CEE0956244}"/>
                </a:ext>
              </a:extLst>
            </p:cNvPr>
            <p:cNvSpPr/>
            <p:nvPr/>
          </p:nvSpPr>
          <p:spPr>
            <a:xfrm>
              <a:off x="7255649" y="1896035"/>
              <a:ext cx="294554" cy="294554"/>
            </a:xfrm>
            <a:prstGeom prst="mathMultiply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Multiplication Sign 18">
              <a:extLst>
                <a:ext uri="{FF2B5EF4-FFF2-40B4-BE49-F238E27FC236}">
                  <a16:creationId xmlns:a16="http://schemas.microsoft.com/office/drawing/2014/main" id="{BE55928B-F867-9806-D83F-FC62E0D52C71}"/>
                </a:ext>
              </a:extLst>
            </p:cNvPr>
            <p:cNvSpPr/>
            <p:nvPr/>
          </p:nvSpPr>
          <p:spPr>
            <a:xfrm>
              <a:off x="8510707" y="1889631"/>
              <a:ext cx="294554" cy="294554"/>
            </a:xfrm>
            <a:prstGeom prst="mathMultiply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Multiplication Sign 19">
              <a:extLst>
                <a:ext uri="{FF2B5EF4-FFF2-40B4-BE49-F238E27FC236}">
                  <a16:creationId xmlns:a16="http://schemas.microsoft.com/office/drawing/2014/main" id="{4ABBB18F-0713-A01C-0BFD-A4B92CDAA605}"/>
                </a:ext>
              </a:extLst>
            </p:cNvPr>
            <p:cNvSpPr/>
            <p:nvPr/>
          </p:nvSpPr>
          <p:spPr>
            <a:xfrm>
              <a:off x="8113698" y="1889631"/>
              <a:ext cx="294554" cy="294554"/>
            </a:xfrm>
            <a:prstGeom prst="mathMultiply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Multiplication Sign 20">
              <a:extLst>
                <a:ext uri="{FF2B5EF4-FFF2-40B4-BE49-F238E27FC236}">
                  <a16:creationId xmlns:a16="http://schemas.microsoft.com/office/drawing/2014/main" id="{2EE40202-1F3E-E1B3-4C08-D2A74BB8A305}"/>
                </a:ext>
              </a:extLst>
            </p:cNvPr>
            <p:cNvSpPr/>
            <p:nvPr/>
          </p:nvSpPr>
          <p:spPr>
            <a:xfrm>
              <a:off x="7684674" y="1889631"/>
              <a:ext cx="294554" cy="294554"/>
            </a:xfrm>
            <a:prstGeom prst="mathMultiply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22" name="Table 5">
            <a:extLst>
              <a:ext uri="{FF2B5EF4-FFF2-40B4-BE49-F238E27FC236}">
                <a16:creationId xmlns:a16="http://schemas.microsoft.com/office/drawing/2014/main" id="{800ECEDA-DB21-1CDB-A5A9-69173F56E2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7563237"/>
              </p:ext>
            </p:extLst>
          </p:nvPr>
        </p:nvGraphicFramePr>
        <p:xfrm>
          <a:off x="4529750" y="3732173"/>
          <a:ext cx="1684952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21238">
                  <a:extLst>
                    <a:ext uri="{9D8B030D-6E8A-4147-A177-3AD203B41FA5}">
                      <a16:colId xmlns:a16="http://schemas.microsoft.com/office/drawing/2014/main" val="149094097"/>
                    </a:ext>
                  </a:extLst>
                </a:gridCol>
                <a:gridCol w="421238">
                  <a:extLst>
                    <a:ext uri="{9D8B030D-6E8A-4147-A177-3AD203B41FA5}">
                      <a16:colId xmlns:a16="http://schemas.microsoft.com/office/drawing/2014/main" val="809468002"/>
                    </a:ext>
                  </a:extLst>
                </a:gridCol>
                <a:gridCol w="421238">
                  <a:extLst>
                    <a:ext uri="{9D8B030D-6E8A-4147-A177-3AD203B41FA5}">
                      <a16:colId xmlns:a16="http://schemas.microsoft.com/office/drawing/2014/main" val="648426609"/>
                    </a:ext>
                  </a:extLst>
                </a:gridCol>
                <a:gridCol w="421238">
                  <a:extLst>
                    <a:ext uri="{9D8B030D-6E8A-4147-A177-3AD203B41FA5}">
                      <a16:colId xmlns:a16="http://schemas.microsoft.com/office/drawing/2014/main" val="31173555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41469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37437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03287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7272145"/>
                  </a:ext>
                </a:extLst>
              </a:tr>
            </a:tbl>
          </a:graphicData>
        </a:graphic>
      </p:graphicFrame>
      <p:grpSp>
        <p:nvGrpSpPr>
          <p:cNvPr id="45" name="Group 44">
            <a:extLst>
              <a:ext uri="{FF2B5EF4-FFF2-40B4-BE49-F238E27FC236}">
                <a16:creationId xmlns:a16="http://schemas.microsoft.com/office/drawing/2014/main" id="{256A23C8-1E7A-2CEC-9215-3872EE7A40CC}"/>
              </a:ext>
            </a:extLst>
          </p:cNvPr>
          <p:cNvGrpSpPr/>
          <p:nvPr/>
        </p:nvGrpSpPr>
        <p:grpSpPr>
          <a:xfrm>
            <a:off x="4588022" y="3784041"/>
            <a:ext cx="1549612" cy="1395932"/>
            <a:chOff x="5091312" y="3311177"/>
            <a:chExt cx="1549612" cy="1395932"/>
          </a:xfrm>
        </p:grpSpPr>
        <p:sp>
          <p:nvSpPr>
            <p:cNvPr id="23" name="Multiplication Sign 22">
              <a:extLst>
                <a:ext uri="{FF2B5EF4-FFF2-40B4-BE49-F238E27FC236}">
                  <a16:creationId xmlns:a16="http://schemas.microsoft.com/office/drawing/2014/main" id="{A48CA861-42C8-3FE0-95DB-68B8F5EF043E}"/>
                </a:ext>
              </a:extLst>
            </p:cNvPr>
            <p:cNvSpPr/>
            <p:nvPr/>
          </p:nvSpPr>
          <p:spPr>
            <a:xfrm>
              <a:off x="5091312" y="3317581"/>
              <a:ext cx="294554" cy="294554"/>
            </a:xfrm>
            <a:prstGeom prst="mathMultiply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Multiplication Sign 23">
              <a:extLst>
                <a:ext uri="{FF2B5EF4-FFF2-40B4-BE49-F238E27FC236}">
                  <a16:creationId xmlns:a16="http://schemas.microsoft.com/office/drawing/2014/main" id="{96829E6C-BEB5-7970-0A8A-11EE430B4AE7}"/>
                </a:ext>
              </a:extLst>
            </p:cNvPr>
            <p:cNvSpPr/>
            <p:nvPr/>
          </p:nvSpPr>
          <p:spPr>
            <a:xfrm>
              <a:off x="6346370" y="3311177"/>
              <a:ext cx="294554" cy="294554"/>
            </a:xfrm>
            <a:prstGeom prst="mathMultiply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Multiplication Sign 29">
              <a:extLst>
                <a:ext uri="{FF2B5EF4-FFF2-40B4-BE49-F238E27FC236}">
                  <a16:creationId xmlns:a16="http://schemas.microsoft.com/office/drawing/2014/main" id="{CFD73BD4-A90F-16BE-5A3D-AFEC2F526926}"/>
                </a:ext>
              </a:extLst>
            </p:cNvPr>
            <p:cNvSpPr/>
            <p:nvPr/>
          </p:nvSpPr>
          <p:spPr>
            <a:xfrm>
              <a:off x="5520337" y="3669764"/>
              <a:ext cx="294554" cy="294554"/>
            </a:xfrm>
            <a:prstGeom prst="mathMultiply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Multiplication Sign 30">
              <a:extLst>
                <a:ext uri="{FF2B5EF4-FFF2-40B4-BE49-F238E27FC236}">
                  <a16:creationId xmlns:a16="http://schemas.microsoft.com/office/drawing/2014/main" id="{C1DABF6E-9750-8989-3F3E-B5E97B795247}"/>
                </a:ext>
              </a:extLst>
            </p:cNvPr>
            <p:cNvSpPr/>
            <p:nvPr/>
          </p:nvSpPr>
          <p:spPr>
            <a:xfrm>
              <a:off x="5091312" y="4412555"/>
              <a:ext cx="294554" cy="294554"/>
            </a:xfrm>
            <a:prstGeom prst="mathMultiply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39" name="Table 5">
            <a:extLst>
              <a:ext uri="{FF2B5EF4-FFF2-40B4-BE49-F238E27FC236}">
                <a16:creationId xmlns:a16="http://schemas.microsoft.com/office/drawing/2014/main" id="{14DD8686-8029-2D33-BDA9-B3E5A935A7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9241414"/>
              </p:ext>
            </p:extLst>
          </p:nvPr>
        </p:nvGraphicFramePr>
        <p:xfrm>
          <a:off x="7521628" y="3744257"/>
          <a:ext cx="1684952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21238">
                  <a:extLst>
                    <a:ext uri="{9D8B030D-6E8A-4147-A177-3AD203B41FA5}">
                      <a16:colId xmlns:a16="http://schemas.microsoft.com/office/drawing/2014/main" val="149094097"/>
                    </a:ext>
                  </a:extLst>
                </a:gridCol>
                <a:gridCol w="421238">
                  <a:extLst>
                    <a:ext uri="{9D8B030D-6E8A-4147-A177-3AD203B41FA5}">
                      <a16:colId xmlns:a16="http://schemas.microsoft.com/office/drawing/2014/main" val="809468002"/>
                    </a:ext>
                  </a:extLst>
                </a:gridCol>
                <a:gridCol w="421238">
                  <a:extLst>
                    <a:ext uri="{9D8B030D-6E8A-4147-A177-3AD203B41FA5}">
                      <a16:colId xmlns:a16="http://schemas.microsoft.com/office/drawing/2014/main" val="648426609"/>
                    </a:ext>
                  </a:extLst>
                </a:gridCol>
                <a:gridCol w="421238">
                  <a:extLst>
                    <a:ext uri="{9D8B030D-6E8A-4147-A177-3AD203B41FA5}">
                      <a16:colId xmlns:a16="http://schemas.microsoft.com/office/drawing/2014/main" val="31173555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R w="57150">
                      <a:solidFill>
                        <a:schemeClr val="tx1"/>
                      </a:solidFill>
                    </a:ln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41469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B w="5715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R w="57150">
                      <a:solidFill>
                        <a:schemeClr val="tx1"/>
                      </a:solidFill>
                    </a:lnR>
                    <a:lnB w="5715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B w="5715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B w="5715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237437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 w="57150">
                      <a:solidFill>
                        <a:schemeClr val="tx1"/>
                      </a:solidFill>
                    </a:lnT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T w="57150">
                      <a:solidFill>
                        <a:schemeClr val="tx1"/>
                      </a:solidFill>
                    </a:lnT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 w="57150">
                      <a:solidFill>
                        <a:schemeClr val="tx1"/>
                      </a:solidFill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4403287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R w="57150">
                      <a:solidFill>
                        <a:schemeClr val="tx1"/>
                      </a:solidFill>
                    </a:ln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7272145"/>
                  </a:ext>
                </a:extLst>
              </a:tr>
            </a:tbl>
          </a:graphicData>
        </a:graphic>
      </p:graphicFrame>
      <p:grpSp>
        <p:nvGrpSpPr>
          <p:cNvPr id="44" name="Group 43">
            <a:extLst>
              <a:ext uri="{FF2B5EF4-FFF2-40B4-BE49-F238E27FC236}">
                <a16:creationId xmlns:a16="http://schemas.microsoft.com/office/drawing/2014/main" id="{3007A6A8-4101-A670-0676-8244DDDDC515}"/>
              </a:ext>
            </a:extLst>
          </p:cNvPr>
          <p:cNvGrpSpPr/>
          <p:nvPr/>
        </p:nvGrpSpPr>
        <p:grpSpPr>
          <a:xfrm>
            <a:off x="7579899" y="3802529"/>
            <a:ext cx="1543209" cy="1389528"/>
            <a:chOff x="7268453" y="4912017"/>
            <a:chExt cx="1543209" cy="1389528"/>
          </a:xfrm>
        </p:grpSpPr>
        <p:sp>
          <p:nvSpPr>
            <p:cNvPr id="40" name="Multiplication Sign 39">
              <a:extLst>
                <a:ext uri="{FF2B5EF4-FFF2-40B4-BE49-F238E27FC236}">
                  <a16:creationId xmlns:a16="http://schemas.microsoft.com/office/drawing/2014/main" id="{F4EEB463-B672-5352-BB33-6748A3901C6A}"/>
                </a:ext>
              </a:extLst>
            </p:cNvPr>
            <p:cNvSpPr/>
            <p:nvPr/>
          </p:nvSpPr>
          <p:spPr>
            <a:xfrm>
              <a:off x="7268453" y="4912017"/>
              <a:ext cx="294554" cy="294554"/>
            </a:xfrm>
            <a:prstGeom prst="mathMultiply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Multiplication Sign 40">
              <a:extLst>
                <a:ext uri="{FF2B5EF4-FFF2-40B4-BE49-F238E27FC236}">
                  <a16:creationId xmlns:a16="http://schemas.microsoft.com/office/drawing/2014/main" id="{B245D54C-6CBA-CE14-67AC-4AD99A2C7D85}"/>
                </a:ext>
              </a:extLst>
            </p:cNvPr>
            <p:cNvSpPr/>
            <p:nvPr/>
          </p:nvSpPr>
          <p:spPr>
            <a:xfrm>
              <a:off x="8517108" y="6006991"/>
              <a:ext cx="294554" cy="294554"/>
            </a:xfrm>
            <a:prstGeom prst="mathMultiply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Multiplication Sign 41">
              <a:extLst>
                <a:ext uri="{FF2B5EF4-FFF2-40B4-BE49-F238E27FC236}">
                  <a16:creationId xmlns:a16="http://schemas.microsoft.com/office/drawing/2014/main" id="{E177C999-0468-5D50-7CC5-F6F0DFE2DBB3}"/>
                </a:ext>
              </a:extLst>
            </p:cNvPr>
            <p:cNvSpPr/>
            <p:nvPr/>
          </p:nvSpPr>
          <p:spPr>
            <a:xfrm>
              <a:off x="8113696" y="5277007"/>
              <a:ext cx="294554" cy="294554"/>
            </a:xfrm>
            <a:prstGeom prst="mathMultiply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Multiplication Sign 42">
              <a:extLst>
                <a:ext uri="{FF2B5EF4-FFF2-40B4-BE49-F238E27FC236}">
                  <a16:creationId xmlns:a16="http://schemas.microsoft.com/office/drawing/2014/main" id="{19D13B14-7566-AF5A-7CAD-3F54CB9238AE}"/>
                </a:ext>
              </a:extLst>
            </p:cNvPr>
            <p:cNvSpPr/>
            <p:nvPr/>
          </p:nvSpPr>
          <p:spPr>
            <a:xfrm>
              <a:off x="7691075" y="5648403"/>
              <a:ext cx="294554" cy="294554"/>
            </a:xfrm>
            <a:prstGeom prst="mathMultiply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4D2FC2D0-5C55-56B7-B6E6-46E15ACBD713}"/>
              </a:ext>
            </a:extLst>
          </p:cNvPr>
          <p:cNvSpPr txBox="1"/>
          <p:nvPr/>
        </p:nvSpPr>
        <p:spPr>
          <a:xfrm>
            <a:off x="7145383" y="5406111"/>
            <a:ext cx="255378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>
                <a:cs typeface="Assistant"/>
              </a:rPr>
              <a:t>Latin hypercube</a:t>
            </a:r>
          </a:p>
          <a:p>
            <a:pPr algn="ctr"/>
            <a:r>
              <a:rPr lang="en-US">
                <a:cs typeface="Assistant"/>
              </a:rPr>
              <a:t>(evenly distributed)</a:t>
            </a:r>
            <a:endParaRPr lang="en-NL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314635C-191A-DA38-5D8D-240599217642}"/>
              </a:ext>
            </a:extLst>
          </p:cNvPr>
          <p:cNvSpPr txBox="1"/>
          <p:nvPr/>
        </p:nvSpPr>
        <p:spPr>
          <a:xfrm>
            <a:off x="4180114" y="5406111"/>
            <a:ext cx="241662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>
                <a:cs typeface="Assistant"/>
              </a:rPr>
              <a:t>Random sampling</a:t>
            </a:r>
          </a:p>
          <a:p>
            <a:pPr marL="0" indent="0" algn="ctr">
              <a:buNone/>
            </a:pPr>
            <a:r>
              <a:rPr lang="en-US">
                <a:cs typeface="Assistant"/>
              </a:rPr>
              <a:t>(uneven distribution)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CC31B79-9DFA-9549-6D44-6C459226160A}"/>
              </a:ext>
            </a:extLst>
          </p:cNvPr>
          <p:cNvSpPr txBox="1"/>
          <p:nvPr/>
        </p:nvSpPr>
        <p:spPr>
          <a:xfrm>
            <a:off x="1431974" y="5406111"/>
            <a:ext cx="195581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>
                <a:cs typeface="Assistant"/>
              </a:rPr>
              <a:t>Cartesian product</a:t>
            </a:r>
          </a:p>
          <a:p>
            <a:pPr marL="0" indent="0" algn="ctr">
              <a:buNone/>
            </a:pPr>
            <a:r>
              <a:rPr lang="en-US">
                <a:cs typeface="Assistant"/>
              </a:rPr>
              <a:t>(all combinations)</a:t>
            </a:r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3D38684-8334-060C-7935-A086EE648D8A}"/>
              </a:ext>
            </a:extLst>
          </p:cNvPr>
          <p:cNvSpPr txBox="1"/>
          <p:nvPr/>
        </p:nvSpPr>
        <p:spPr>
          <a:xfrm rot="16200000">
            <a:off x="902782" y="4242999"/>
            <a:ext cx="744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Dim </a:t>
            </a:r>
            <a:r>
              <a:rPr lang="en-US" b="1"/>
              <a:t>Y</a:t>
            </a:r>
            <a:endParaRPr lang="en-NL" b="1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7764EF7-6AE5-4B01-8308-BC7F10B9C8BE}"/>
              </a:ext>
            </a:extLst>
          </p:cNvPr>
          <p:cNvSpPr txBox="1"/>
          <p:nvPr/>
        </p:nvSpPr>
        <p:spPr>
          <a:xfrm>
            <a:off x="2037822" y="3316082"/>
            <a:ext cx="744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Dim </a:t>
            </a:r>
            <a:r>
              <a:rPr lang="en-US" b="1"/>
              <a:t>X</a:t>
            </a:r>
            <a:endParaRPr lang="en-NL" b="1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E474978-C8D8-2577-B209-61249295C375}"/>
              </a:ext>
            </a:extLst>
          </p:cNvPr>
          <p:cNvSpPr txBox="1"/>
          <p:nvPr/>
        </p:nvSpPr>
        <p:spPr>
          <a:xfrm>
            <a:off x="8002521" y="3316082"/>
            <a:ext cx="744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Dim </a:t>
            </a:r>
            <a:r>
              <a:rPr lang="en-US" b="1"/>
              <a:t>X</a:t>
            </a:r>
            <a:endParaRPr lang="en-NL" b="1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A23A7FE-9EE5-A82C-F4C1-7B0208523A51}"/>
              </a:ext>
            </a:extLst>
          </p:cNvPr>
          <p:cNvSpPr txBox="1"/>
          <p:nvPr/>
        </p:nvSpPr>
        <p:spPr>
          <a:xfrm>
            <a:off x="4999597" y="3295206"/>
            <a:ext cx="744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Dim </a:t>
            </a:r>
            <a:r>
              <a:rPr lang="en-US" b="1"/>
              <a:t>X</a:t>
            </a:r>
            <a:endParaRPr lang="en-NL" b="1"/>
          </a:p>
        </p:txBody>
      </p:sp>
    </p:spTree>
    <p:extLst>
      <p:ext uri="{BB962C8B-B14F-4D97-AF65-F5344CB8AC3E}">
        <p14:creationId xmlns:p14="http://schemas.microsoft.com/office/powerpoint/2010/main" val="40910390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24B919-D1A6-7153-4C42-277F84BFF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Transparent IDS or JETTO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D48AB0-1D1B-5068-626B-B40B3DEEE1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0575" y="1551781"/>
            <a:ext cx="5253038" cy="65507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>
                <a:cs typeface="Assistant"/>
              </a:rPr>
              <a:t>To make points in an ensemble we need to edit variables 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7EF770-DA67-5724-1AE7-0AABFD131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7</a:t>
            </a:fld>
            <a:endParaRPr lang="en-US"/>
          </a:p>
        </p:txBody>
      </p:sp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2E1F3A56-70FF-1557-4AC0-A45F4CA02B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231" y="2058518"/>
            <a:ext cx="5314949" cy="3860153"/>
          </a:xfrm>
          <a:prstGeom prst="rect">
            <a:avLst/>
          </a:prstGeom>
        </p:spPr>
      </p:pic>
      <p:pic>
        <p:nvPicPr>
          <p:cNvPr id="6" name="Picture 6" descr="Text&#10;&#10;Description automatically generated">
            <a:extLst>
              <a:ext uri="{FF2B5EF4-FFF2-40B4-BE49-F238E27FC236}">
                <a16:creationId xmlns:a16="http://schemas.microsoft.com/office/drawing/2014/main" id="{311BE019-81DD-CD62-C1C2-BADB268827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2213" y="863897"/>
            <a:ext cx="5838824" cy="513020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FAD2B05-A0D0-08EA-41EA-DA4EB1F4EEA9}"/>
              </a:ext>
            </a:extLst>
          </p:cNvPr>
          <p:cNvSpPr txBox="1"/>
          <p:nvPr/>
        </p:nvSpPr>
        <p:spPr>
          <a:xfrm>
            <a:off x="1440657" y="5500687"/>
            <a:ext cx="351472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>
                <a:cs typeface="Assistant"/>
              </a:rPr>
              <a:t>IDS variable</a:t>
            </a:r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350D3F-3750-FEF3-B5B1-D383E118CFC1}"/>
              </a:ext>
            </a:extLst>
          </p:cNvPr>
          <p:cNvSpPr txBox="1"/>
          <p:nvPr/>
        </p:nvSpPr>
        <p:spPr>
          <a:xfrm>
            <a:off x="7084218" y="5500687"/>
            <a:ext cx="351472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err="1">
                <a:cs typeface="Assistant"/>
              </a:rPr>
              <a:t>Jetto</a:t>
            </a:r>
            <a:r>
              <a:rPr lang="en-US">
                <a:cs typeface="Assistant"/>
              </a:rPr>
              <a:t> variable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F65ADD7-48A2-D56F-DDD8-1EA282C94AD7}"/>
              </a:ext>
            </a:extLst>
          </p:cNvPr>
          <p:cNvSpPr txBox="1">
            <a:spLocks/>
          </p:cNvSpPr>
          <p:nvPr/>
        </p:nvSpPr>
        <p:spPr>
          <a:xfrm>
            <a:off x="1136318" y="5946360"/>
            <a:ext cx="10405066" cy="65507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cs typeface="Assistant"/>
              </a:rPr>
              <a:t>All variables can be coupled for sampling</a:t>
            </a:r>
          </a:p>
        </p:txBody>
      </p:sp>
    </p:spTree>
    <p:extLst>
      <p:ext uri="{BB962C8B-B14F-4D97-AF65-F5344CB8AC3E}">
        <p14:creationId xmlns:p14="http://schemas.microsoft.com/office/powerpoint/2010/main" val="19600496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 descr="Text&#10;&#10;Description automatically generated">
            <a:extLst>
              <a:ext uri="{FF2B5EF4-FFF2-40B4-BE49-F238E27FC236}">
                <a16:creationId xmlns:a16="http://schemas.microsoft.com/office/drawing/2014/main" id="{69590A74-FF6D-F928-254C-6400E1C567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4064" y="1036324"/>
            <a:ext cx="6099059" cy="480139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1AB4BBE-80B0-0804-8C6F-56F27A6845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689" y="1690688"/>
            <a:ext cx="5476471" cy="1325563"/>
          </a:xfrm>
        </p:spPr>
        <p:txBody>
          <a:bodyPr/>
          <a:lstStyle/>
          <a:p>
            <a:r>
              <a:rPr lang="en-US" err="1"/>
              <a:t>duqtools</a:t>
            </a:r>
            <a:r>
              <a:rPr lang="en-US"/>
              <a:t> in practice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64F497-B853-7E51-28D0-B440272080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6587" y="2870804"/>
            <a:ext cx="4751615" cy="2076904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nl-NL" sz="2000" err="1">
                <a:solidFill>
                  <a:srgbClr val="000000"/>
                </a:solidFill>
                <a:cs typeface="Assistant"/>
              </a:rPr>
              <a:t>Available</a:t>
            </a:r>
            <a:r>
              <a:rPr lang="nl-NL" sz="2000">
                <a:solidFill>
                  <a:srgbClr val="000000"/>
                </a:solidFill>
                <a:cs typeface="Assistant"/>
              </a:rPr>
              <a:t> </a:t>
            </a:r>
            <a:r>
              <a:rPr lang="nl-NL" sz="2000" err="1">
                <a:solidFill>
                  <a:srgbClr val="000000"/>
                </a:solidFill>
                <a:cs typeface="Assistant"/>
              </a:rPr>
              <a:t>from</a:t>
            </a:r>
            <a:r>
              <a:rPr lang="nl-NL" sz="2000">
                <a:solidFill>
                  <a:srgbClr val="000000"/>
                </a:solidFill>
                <a:cs typeface="Assistant"/>
              </a:rPr>
              <a:t> </a:t>
            </a:r>
            <a:r>
              <a:rPr lang="nl-NL" sz="2000" err="1">
                <a:solidFill>
                  <a:srgbClr val="000000"/>
                </a:solidFill>
                <a:cs typeface="Assistant"/>
              </a:rPr>
              <a:t>pypi</a:t>
            </a:r>
            <a:r>
              <a:rPr lang="nl-NL" sz="2000">
                <a:solidFill>
                  <a:srgbClr val="000000"/>
                </a:solidFill>
                <a:cs typeface="Assistant"/>
              </a:rPr>
              <a:t> → </a:t>
            </a:r>
            <a:br>
              <a:rPr lang="nl-NL" sz="2000">
                <a:latin typeface="Assistant"/>
                <a:cs typeface="Assistant"/>
              </a:rPr>
            </a:br>
            <a:r>
              <a:rPr lang="nl-NL" sz="2000">
                <a:solidFill>
                  <a:schemeClr val="accent1"/>
                </a:solidFill>
                <a:latin typeface="Consolas"/>
                <a:cs typeface="Assistant"/>
              </a:rPr>
              <a:t>pip </a:t>
            </a:r>
            <a:r>
              <a:rPr lang="nl-NL" sz="2000" err="1">
                <a:solidFill>
                  <a:schemeClr val="accent1"/>
                </a:solidFill>
                <a:latin typeface="Consolas"/>
                <a:cs typeface="Assistant"/>
              </a:rPr>
              <a:t>install</a:t>
            </a:r>
            <a:r>
              <a:rPr lang="nl-NL" sz="2000">
                <a:solidFill>
                  <a:schemeClr val="accent1"/>
                </a:solidFill>
                <a:latin typeface="Consolas"/>
                <a:cs typeface="Assistant"/>
              </a:rPr>
              <a:t> </a:t>
            </a:r>
            <a:r>
              <a:rPr lang="nl-NL" sz="2000" err="1">
                <a:solidFill>
                  <a:schemeClr val="accent1"/>
                </a:solidFill>
                <a:latin typeface="Consolas"/>
                <a:cs typeface="Assistant"/>
              </a:rPr>
              <a:t>duqtools</a:t>
            </a:r>
            <a:endParaRPr lang="nl-NL" sz="2000">
              <a:solidFill>
                <a:schemeClr val="accent1"/>
              </a:solidFill>
              <a:cs typeface="Assistant"/>
            </a:endParaRPr>
          </a:p>
          <a:p>
            <a:r>
              <a:rPr lang="nl-NL" sz="2000" err="1">
                <a:solidFill>
                  <a:srgbClr val="000000"/>
                </a:solidFill>
                <a:cs typeface="Assistant"/>
              </a:rPr>
              <a:t>Needs</a:t>
            </a:r>
            <a:r>
              <a:rPr lang="nl-NL" sz="2000">
                <a:solidFill>
                  <a:srgbClr val="000000"/>
                </a:solidFill>
                <a:cs typeface="Assistant"/>
              </a:rPr>
              <a:t> </a:t>
            </a:r>
            <a:r>
              <a:rPr lang="nl-NL" sz="2000" err="1">
                <a:solidFill>
                  <a:srgbClr val="000000"/>
                </a:solidFill>
                <a:cs typeface="Assistant"/>
              </a:rPr>
              <a:t>an</a:t>
            </a:r>
            <a:r>
              <a:rPr lang="nl-NL" sz="2000">
                <a:solidFill>
                  <a:srgbClr val="000000"/>
                </a:solidFill>
                <a:cs typeface="Assistant"/>
              </a:rPr>
              <a:t> IMAS environment </a:t>
            </a:r>
            <a:r>
              <a:rPr lang="nl-NL" sz="2000" err="1">
                <a:solidFill>
                  <a:srgbClr val="000000"/>
                </a:solidFill>
                <a:cs typeface="Assistant"/>
              </a:rPr>
              <a:t>to</a:t>
            </a:r>
            <a:r>
              <a:rPr lang="nl-NL" sz="2000">
                <a:solidFill>
                  <a:srgbClr val="000000"/>
                </a:solidFill>
                <a:cs typeface="Assistant"/>
              </a:rPr>
              <a:t> </a:t>
            </a:r>
            <a:r>
              <a:rPr lang="nl-NL" sz="2000" err="1">
                <a:solidFill>
                  <a:srgbClr val="000000"/>
                </a:solidFill>
                <a:cs typeface="Assistant"/>
              </a:rPr>
              <a:t>work</a:t>
            </a:r>
            <a:r>
              <a:rPr lang="nl-NL" sz="2000">
                <a:solidFill>
                  <a:srgbClr val="000000"/>
                </a:solidFill>
                <a:cs typeface="Assistant"/>
              </a:rPr>
              <a:t> </a:t>
            </a:r>
            <a:r>
              <a:rPr lang="nl-NL" sz="2000" err="1">
                <a:solidFill>
                  <a:srgbClr val="000000"/>
                </a:solidFill>
                <a:cs typeface="Assistant"/>
              </a:rPr>
              <a:t>with</a:t>
            </a:r>
            <a:r>
              <a:rPr lang="nl-NL" sz="2000">
                <a:solidFill>
                  <a:srgbClr val="000000"/>
                </a:solidFill>
                <a:cs typeface="Assistant"/>
              </a:rPr>
              <a:t> IMAS data </a:t>
            </a:r>
            <a:br>
              <a:rPr lang="nl-NL" sz="2000">
                <a:cs typeface="Assistant"/>
              </a:rPr>
            </a:br>
            <a:r>
              <a:rPr lang="nl-NL" sz="2000">
                <a:solidFill>
                  <a:srgbClr val="000000"/>
                </a:solidFill>
                <a:cs typeface="Assistant"/>
              </a:rPr>
              <a:t>(we </a:t>
            </a:r>
            <a:r>
              <a:rPr lang="nl-NL" sz="2000" err="1">
                <a:solidFill>
                  <a:srgbClr val="000000"/>
                </a:solidFill>
                <a:cs typeface="Assistant"/>
              </a:rPr>
              <a:t>would</a:t>
            </a:r>
            <a:r>
              <a:rPr lang="nl-NL" sz="2000">
                <a:solidFill>
                  <a:srgbClr val="000000"/>
                </a:solidFill>
                <a:cs typeface="Assistant"/>
              </a:rPr>
              <a:t> </a:t>
            </a:r>
            <a:r>
              <a:rPr lang="nl-NL" sz="2000">
                <a:ea typeface="+mn-lt"/>
                <a:cs typeface="+mn-lt"/>
              </a:rPr>
              <a:t>❤️ </a:t>
            </a:r>
            <a:r>
              <a:rPr lang="nl-NL" sz="2000">
                <a:solidFill>
                  <a:schemeClr val="accent1"/>
                </a:solidFill>
                <a:latin typeface="Consolas"/>
                <a:ea typeface="+mn-lt"/>
                <a:cs typeface="+mn-lt"/>
              </a:rPr>
              <a:t>pip </a:t>
            </a:r>
            <a:r>
              <a:rPr lang="nl-NL" sz="2000" err="1">
                <a:solidFill>
                  <a:schemeClr val="accent1"/>
                </a:solidFill>
                <a:latin typeface="Consolas"/>
                <a:ea typeface="+mn-lt"/>
                <a:cs typeface="+mn-lt"/>
              </a:rPr>
              <a:t>install</a:t>
            </a:r>
            <a:r>
              <a:rPr lang="nl-NL" sz="2000">
                <a:solidFill>
                  <a:schemeClr val="accent1"/>
                </a:solidFill>
                <a:latin typeface="Consolas"/>
                <a:ea typeface="+mn-lt"/>
                <a:cs typeface="+mn-lt"/>
              </a:rPr>
              <a:t> IMAS</a:t>
            </a:r>
            <a:r>
              <a:rPr lang="nl-NL" sz="2000">
                <a:ea typeface="+mn-lt"/>
                <a:cs typeface="+mn-lt"/>
              </a:rPr>
              <a:t>)</a:t>
            </a:r>
            <a:endParaRPr lang="nl-NL" sz="2000" err="1">
              <a:cs typeface="Assistan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0DA756-E759-2978-D515-33A4375ACE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5482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2BDF31-9440-5E29-614B-B364305F3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duqtools</a:t>
            </a:r>
            <a:r>
              <a:rPr lang="en-US" dirty="0"/>
              <a:t> </a:t>
            </a:r>
            <a:r>
              <a:rPr lang="en-US"/>
              <a:t>recordings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15C58C-8F34-CF93-2A37-767EDCF5EB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9</a:t>
            </a:fld>
            <a:endParaRPr lang="en-US"/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DFAAC504-C993-465C-A822-B7C005172F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7197189"/>
              </p:ext>
            </p:extLst>
          </p:nvPr>
        </p:nvGraphicFramePr>
        <p:xfrm>
          <a:off x="2353266" y="2675548"/>
          <a:ext cx="6714694" cy="1483360"/>
        </p:xfrm>
        <a:graphic>
          <a:graphicData uri="http://schemas.openxmlformats.org/drawingml/2006/table">
            <a:tbl>
              <a:tblPr bandRow="1">
                <a:tableStyleId>{00A15C55-8517-42AA-B614-E9B94910E393}</a:tableStyleId>
              </a:tblPr>
              <a:tblGrid>
                <a:gridCol w="937172">
                  <a:extLst>
                    <a:ext uri="{9D8B030D-6E8A-4147-A177-3AD203B41FA5}">
                      <a16:colId xmlns:a16="http://schemas.microsoft.com/office/drawing/2014/main" val="549740347"/>
                    </a:ext>
                  </a:extLst>
                </a:gridCol>
                <a:gridCol w="5777522">
                  <a:extLst>
                    <a:ext uri="{9D8B030D-6E8A-4147-A177-3AD203B41FA5}">
                      <a16:colId xmlns:a16="http://schemas.microsoft.com/office/drawing/2014/main" val="39098110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Init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u="none" strike="noStrike" noProof="0" dirty="0">
                          <a:solidFill>
                            <a:srgbClr val="000000"/>
                          </a:solidFill>
                          <a:hlinkClick r:id="rId2"/>
                        </a:rPr>
                        <a:t>https://asciinema.org/a/Byj5a5Z9dUI0tEw0q6P7RMnO5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78083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/>
                        <a:t>Create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u="none" strike="noStrike" noProof="0" dirty="0">
                          <a:hlinkClick r:id="rId3"/>
                        </a:rPr>
                        <a:t>https://asciinema.org/a/p4FXHwy5yS9u9n1WQexvs7g1h</a:t>
                      </a:r>
                      <a:endParaRPr lang="en-US" sz="1800" b="0" i="0" u="none" strike="noStrike" noProof="0" dirty="0">
                        <a:latin typeface="Assistan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91762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/>
                        <a:t>Submit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u="none" strike="noStrike" noProof="0" dirty="0">
                          <a:hlinkClick r:id="rId4"/>
                        </a:rPr>
                        <a:t>https://asciinema.org/a/c38VezQBpzKnU5r4zpn51A9G1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40373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/>
                        <a:t>Status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u="none" strike="noStrike" noProof="0" dirty="0">
                          <a:hlinkClick r:id="rId5"/>
                        </a:rPr>
                        <a:t>https://asciinema.org/a/7XzFEahphaZdewNw7LBE2IuZc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54944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161165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09DDD"/>
      </a:accent1>
      <a:accent2>
        <a:srgbClr val="380338"/>
      </a:accent2>
      <a:accent3>
        <a:srgbClr val="FFB213"/>
      </a:accent3>
      <a:accent4>
        <a:srgbClr val="FFFFFF"/>
      </a:accent4>
      <a:accent5>
        <a:srgbClr val="FFFFFF"/>
      </a:accent5>
      <a:accent6>
        <a:srgbClr val="FFFFFF"/>
      </a:accent6>
      <a:hlink>
        <a:srgbClr val="009DDD"/>
      </a:hlink>
      <a:folHlink>
        <a:srgbClr val="009DDD"/>
      </a:folHlink>
    </a:clrScheme>
    <a:fontScheme name="Custom 2">
      <a:majorFont>
        <a:latin typeface="Nunito"/>
        <a:ea typeface=""/>
        <a:cs typeface=""/>
      </a:majorFont>
      <a:minorFont>
        <a:latin typeface="Assistan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af34c8a9-9806-44d6-aa44-d772f2793323">
      <Terms xmlns="http://schemas.microsoft.com/office/infopath/2007/PartnerControls"/>
    </lcf76f155ced4ddcb4097134ff3c332f>
    <TaxCatchAll xmlns="26898810-f9b9-406f-8188-8f8f7cdf5520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7164C23EC47024F97AA423E75479F12" ma:contentTypeVersion="12" ma:contentTypeDescription="Create a new document." ma:contentTypeScope="" ma:versionID="9af7967bd8766b2de9ed924fbf8d7bff">
  <xsd:schema xmlns:xsd="http://www.w3.org/2001/XMLSchema" xmlns:xs="http://www.w3.org/2001/XMLSchema" xmlns:p="http://schemas.microsoft.com/office/2006/metadata/properties" xmlns:ns2="af34c8a9-9806-44d6-aa44-d772f2793323" xmlns:ns3="26898810-f9b9-406f-8188-8f8f7cdf5520" targetNamespace="http://schemas.microsoft.com/office/2006/metadata/properties" ma:root="true" ma:fieldsID="be18a854fdc909e3c7413c82ea30b821" ns2:_="" ns3:_="">
    <xsd:import namespace="af34c8a9-9806-44d6-aa44-d772f2793323"/>
    <xsd:import namespace="26898810-f9b9-406f-8188-8f8f7cdf552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lcf76f155ced4ddcb4097134ff3c332f" minOccurs="0"/>
                <xsd:element ref="ns3:TaxCatchAll" minOccurs="0"/>
                <xsd:element ref="ns2:MediaServiceAutoKeyPoints" minOccurs="0"/>
                <xsd:element ref="ns2:MediaServiceKeyPoint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f34c8a9-9806-44d6-aa44-d772f279332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14" nillable="true" ma:taxonomy="true" ma:internalName="lcf76f155ced4ddcb4097134ff3c332f" ma:taxonomyFieldName="MediaServiceImageTags" ma:displayName="Image Tags" ma:readOnly="false" ma:fieldId="{5cf76f15-5ced-4ddc-b409-7134ff3c332f}" ma:taxonomyMulti="true" ma:sspId="c0ad629c-0c64-4cfd-a7c6-02f1c6e4954d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SearchProperties" ma:index="18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6898810-f9b9-406f-8188-8f8f7cdf5520" elementFormDefault="qualified">
    <xsd:import namespace="http://schemas.microsoft.com/office/2006/documentManagement/types"/>
    <xsd:import namespace="http://schemas.microsoft.com/office/infopath/2007/PartnerControls"/>
    <xsd:element name="TaxCatchAll" ma:index="15" nillable="true" ma:displayName="Taxonomy Catch All Column" ma:hidden="true" ma:list="{134db79a-d540-4188-be90-b80b36410a53}" ma:internalName="TaxCatchAll" ma:showField="CatchAllData" ma:web="26898810-f9b9-406f-8188-8f8f7cdf552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0FF6FBF-B4F4-49AD-A88B-091F94ABFAFA}">
  <ds:schemaRefs>
    <ds:schemaRef ds:uri="http://purl.org/dc/terms/"/>
    <ds:schemaRef ds:uri="af34c8a9-9806-44d6-aa44-d772f2793323"/>
    <ds:schemaRef ds:uri="http://schemas.microsoft.com/office/2006/documentManagement/types"/>
    <ds:schemaRef ds:uri="http://schemas.microsoft.com/office/infopath/2007/PartnerControls"/>
    <ds:schemaRef ds:uri="http://purl.org/dc/dcmitype/"/>
    <ds:schemaRef ds:uri="http://purl.org/dc/elements/1.1/"/>
    <ds:schemaRef ds:uri="http://www.w3.org/XML/1998/namespace"/>
    <ds:schemaRef ds:uri="http://schemas.microsoft.com/office/2006/metadata/properties"/>
    <ds:schemaRef ds:uri="http://schemas.openxmlformats.org/package/2006/metadata/core-properties"/>
    <ds:schemaRef ds:uri="26898810-f9b9-406f-8188-8f8f7cdf5520"/>
  </ds:schemaRefs>
</ds:datastoreItem>
</file>

<file path=customXml/itemProps2.xml><?xml version="1.0" encoding="utf-8"?>
<ds:datastoreItem xmlns:ds="http://schemas.openxmlformats.org/officeDocument/2006/customXml" ds:itemID="{B72CECC3-7DC2-48A3-A34C-CF77ADEDD29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4BC6438-877F-4FDE-83BC-72E264718C9F}">
  <ds:schemaRefs>
    <ds:schemaRef ds:uri="26898810-f9b9-406f-8188-8f8f7cdf5520"/>
    <ds:schemaRef ds:uri="af34c8a9-9806-44d6-aa44-d772f2793323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466</Words>
  <Application>Microsoft Office PowerPoint</Application>
  <PresentationFormat>Widescreen</PresentationFormat>
  <Paragraphs>103</Paragraphs>
  <Slides>12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Office Theme</vt:lpstr>
      <vt:lpstr>dUQtools demo</vt:lpstr>
      <vt:lpstr>What is duqtools?</vt:lpstr>
      <vt:lpstr>Why duqtools?</vt:lpstr>
      <vt:lpstr>What can duqtools do?</vt:lpstr>
      <vt:lpstr>Automated run creation</vt:lpstr>
      <vt:lpstr>Hypercube sampling</vt:lpstr>
      <vt:lpstr>Transparent IDS or JETTO variables</vt:lpstr>
      <vt:lpstr>duqtools in practice</vt:lpstr>
      <vt:lpstr>duqtools recordings</vt:lpstr>
      <vt:lpstr>Dashboard</vt:lpstr>
      <vt:lpstr>duqtools as a library</vt:lpstr>
      <vt:lpstr>Fusion project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Netherlands eScience Center</dc:title>
  <dc:creator>Ben van Werkhoven</dc:creator>
  <cp:lastModifiedBy>Stef Smeets</cp:lastModifiedBy>
  <cp:revision>38</cp:revision>
  <dcterms:created xsi:type="dcterms:W3CDTF">2021-07-14T12:30:17Z</dcterms:created>
  <dcterms:modified xsi:type="dcterms:W3CDTF">2022-11-18T09:29:23Z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0x01010097164C23EC47024F97AA423E75479F12</vt:lpwstr>
  </property>
  <property fmtid="{D5CDD505-2E9C-101B-9397-08002B2CF9AE}" pid="3" name="SharedWithUsers">
    <vt:lpwstr>20;#Victor Azizi</vt:lpwstr>
  </property>
  <property fmtid="{D5CDD505-2E9C-101B-9397-08002B2CF9AE}" pid="4" name="ComplianceAssetId">
    <vt:lpwstr/>
  </property>
  <property fmtid="{D5CDD505-2E9C-101B-9397-08002B2CF9AE}" pid="5" name="_ExtendedDescription">
    <vt:lpwstr/>
  </property>
  <property fmtid="{D5CDD505-2E9C-101B-9397-08002B2CF9AE}" pid="6" name="TriggerFlowInfo">
    <vt:lpwstr/>
  </property>
  <property fmtid="{D5CDD505-2E9C-101B-9397-08002B2CF9AE}" pid="7" name="MediaServiceImageTags">
    <vt:lpwstr/>
  </property>
</Properties>
</file>